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6" r:id="rId2"/>
    <p:sldId id="257" r:id="rId3"/>
    <p:sldId id="276" r:id="rId4"/>
    <p:sldId id="258" r:id="rId5"/>
    <p:sldId id="277" r:id="rId6"/>
    <p:sldId id="278" r:id="rId7"/>
    <p:sldId id="279" r:id="rId8"/>
    <p:sldId id="280" r:id="rId9"/>
    <p:sldId id="260" r:id="rId10"/>
    <p:sldId id="261" r:id="rId11"/>
    <p:sldId id="262" r:id="rId12"/>
    <p:sldId id="263" r:id="rId13"/>
    <p:sldId id="264" r:id="rId14"/>
    <p:sldId id="271" r:id="rId15"/>
    <p:sldId id="266" r:id="rId16"/>
    <p:sldId id="298" r:id="rId17"/>
    <p:sldId id="294" r:id="rId18"/>
    <p:sldId id="297" r:id="rId19"/>
    <p:sldId id="295" r:id="rId20"/>
    <p:sldId id="296" r:id="rId21"/>
    <p:sldId id="273" r:id="rId22"/>
    <p:sldId id="274" r:id="rId23"/>
    <p:sldId id="275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CB235-21AA-4AAE-A4CC-6891CB022138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D7B47-6A1C-4E1A-ADF4-843CBF9DD3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1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3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25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77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65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7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17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054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11424" y="404664"/>
            <a:ext cx="1056117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911424" y="1988840"/>
            <a:ext cx="10561173" cy="381642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F5426-6E14-40EF-BBB3-8D389C841A7D}" type="datetimeFigureOut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50B59FDA-F5C9-4099-9F83-FDCA6C91EA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50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911424" y="404664"/>
            <a:ext cx="10561173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85CC0-EB5A-48F7-98DF-CB0459368C4A}" type="datetimeFigureOut">
              <a:rPr lang="en-US"/>
              <a:pPr>
                <a:defRPr/>
              </a:pPr>
              <a:t>9/3/2019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B49F4E-244E-40A9-A8A1-FE6E9AB36E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9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2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5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7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8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3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7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7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C0D6F9-C83A-4DCB-8991-03062BFBE88A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A524-1B44-494F-B419-649D4C8F4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548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db.com/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169" y="211428"/>
            <a:ext cx="8825658" cy="3329581"/>
          </a:xfrm>
        </p:spPr>
        <p:txBody>
          <a:bodyPr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Osnovi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podataka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4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Koncepcija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CS" dirty="0"/>
              <a:t>Baza nije slučajan skup podataka, već skup povezanih i struktuiranih podataka i njihovih opisa.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r-Latn-CS" dirty="0" smtClean="0"/>
              <a:t>Baza </a:t>
            </a:r>
            <a:r>
              <a:rPr lang="sr-Latn-CS" dirty="0"/>
              <a:t>mora da obeazbedi </a:t>
            </a:r>
            <a:r>
              <a:rPr lang="sr-Latn-CS" i="1" dirty="0"/>
              <a:t>različite vrste </a:t>
            </a:r>
            <a:r>
              <a:rPr lang="sr-Latn-CS" i="1" dirty="0" smtClean="0"/>
              <a:t>informacija</a:t>
            </a:r>
            <a:r>
              <a:rPr lang="en-US" i="1" dirty="0" smtClean="0"/>
              <a:t> </a:t>
            </a:r>
            <a:r>
              <a:rPr lang="sr-Latn-CS" i="1" dirty="0" smtClean="0"/>
              <a:t>različitim </a:t>
            </a:r>
            <a:r>
              <a:rPr lang="sr-Latn-CS" i="1" dirty="0"/>
              <a:t>korisnicima.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PRIMER 1. </a:t>
            </a:r>
            <a:r>
              <a:rPr lang="en-US" dirty="0" err="1"/>
              <a:t>različiti</a:t>
            </a:r>
            <a:r>
              <a:rPr lang="en-US" dirty="0"/>
              <a:t>  </a:t>
            </a:r>
            <a:r>
              <a:rPr lang="en-US" dirty="0" err="1"/>
              <a:t>pogledi</a:t>
            </a:r>
            <a:r>
              <a:rPr lang="en-US" dirty="0"/>
              <a:t> 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(</a:t>
            </a:r>
            <a:r>
              <a:rPr lang="en-US" dirty="0" err="1"/>
              <a:t>Raspored</a:t>
            </a:r>
            <a:r>
              <a:rPr lang="en-US" dirty="0"/>
              <a:t> </a:t>
            </a:r>
            <a:r>
              <a:rPr lang="en-US" dirty="0" err="1"/>
              <a:t>časova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sr-Latn-CS" dirty="0"/>
              <a:t>Učenici jednog razreda u ukupnom rasporedu posmatraju samo termine u kojima oni imaju časove kod svojih profesora. Profesor matematike npr. u celokupnom rasporedu posmatra samo termine u kojima on ima časove matematike u različitim  razredima.   Referenta za nastavu interesuje ukupan raspored kako bi rasporedio razrede po učionicama i izbegao eventualna preklapanja časova.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r-Latn-CS" dirty="0"/>
              <a:t>Koncept „različiti pogledi“ na „iste“</a:t>
            </a:r>
            <a:r>
              <a:rPr lang="sr-Latn-CS" i="1" dirty="0"/>
              <a:t> </a:t>
            </a:r>
            <a:r>
              <a:rPr lang="sr-Latn-CS" dirty="0"/>
              <a:t>podatke je bitan u situacijama kada podatke  dele različiti korisnici. Ovaj koncept je moguće realizovati ostvarivanjem nezavisnosti između logičkog opisa (kako će se podaci koristiti) i fizičkog opisa (kako će podaci biti smešteni na magnetnim medijumima). Nezavisnost između logičkog i fizičkog opisa podataka omogućavaju </a:t>
            </a:r>
            <a:r>
              <a:rPr lang="sr-Latn-CS" i="1" dirty="0"/>
              <a:t>pogledi.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1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786" y="2009539"/>
            <a:ext cx="7358484" cy="41005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6111" y="2009539"/>
            <a:ext cx="31789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CS" sz="2800" dirty="0"/>
              <a:t>Koncept korisničkih pogleda je bitan </a:t>
            </a:r>
            <a:r>
              <a:rPr lang="en-US" sz="2800" dirty="0" smtClean="0"/>
              <a:t>da bi se </a:t>
            </a:r>
            <a:r>
              <a:rPr lang="en-US" sz="2800" dirty="0" err="1" smtClean="0"/>
              <a:t>podaci</a:t>
            </a:r>
            <a:r>
              <a:rPr lang="en-US" sz="2800" dirty="0" smtClean="0"/>
              <a:t> </a:t>
            </a:r>
            <a:r>
              <a:rPr lang="sr-Latn-CS" sz="2800" dirty="0" smtClean="0"/>
              <a:t>korisniku predstavlja</a:t>
            </a:r>
            <a:r>
              <a:rPr lang="en-US" sz="2800" dirty="0" smtClean="0"/>
              <a:t>li</a:t>
            </a:r>
            <a:r>
              <a:rPr lang="sr-Latn-CS" sz="2800" dirty="0" smtClean="0"/>
              <a:t> </a:t>
            </a:r>
            <a:r>
              <a:rPr lang="sr-Latn-CS" sz="2800" dirty="0"/>
              <a:t>u obliku u kome su mu </a:t>
            </a:r>
            <a:r>
              <a:rPr lang="sr-Latn-CS" sz="2800" dirty="0" smtClean="0"/>
              <a:t>potrebni</a:t>
            </a:r>
            <a:r>
              <a:rPr lang="en-US" sz="2800" dirty="0" smtClean="0"/>
              <a:t>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Osnovna</a:t>
            </a:r>
            <a:r>
              <a:rPr lang="en-US" dirty="0"/>
              <a:t> </a:t>
            </a:r>
            <a:r>
              <a:rPr lang="en-US" dirty="0" err="1"/>
              <a:t>svojstva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127065" cy="4347882"/>
          </a:xfrm>
        </p:spPr>
        <p:txBody>
          <a:bodyPr/>
          <a:lstStyle/>
          <a:p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je </a:t>
            </a:r>
            <a:r>
              <a:rPr lang="en-US" dirty="0" err="1"/>
              <a:t>skup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velika</a:t>
            </a:r>
            <a:r>
              <a:rPr lang="en-US" dirty="0"/>
              <a:t> </a:t>
            </a:r>
            <a:r>
              <a:rPr lang="en-US" dirty="0" err="1"/>
              <a:t>količina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pogrešno</a:t>
            </a:r>
            <a:r>
              <a:rPr lang="en-US" dirty="0"/>
              <a:t> </a:t>
            </a:r>
            <a:r>
              <a:rPr lang="en-US" dirty="0" err="1"/>
              <a:t>reći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to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integrisane</a:t>
            </a:r>
            <a:r>
              <a:rPr lang="en-US" dirty="0"/>
              <a:t> </a:t>
            </a:r>
            <a:r>
              <a:rPr lang="en-US" dirty="0" err="1"/>
              <a:t>datoteke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doprinose</a:t>
            </a:r>
            <a:r>
              <a:rPr lang="en-US" dirty="0"/>
              <a:t>:</a:t>
            </a:r>
          </a:p>
          <a:p>
            <a:r>
              <a:rPr lang="en-US" dirty="0"/>
              <a:t>1.	</a:t>
            </a:r>
            <a:r>
              <a:rPr lang="en-US" dirty="0" err="1"/>
              <a:t>smanjenju</a:t>
            </a:r>
            <a:r>
              <a:rPr lang="en-US" dirty="0"/>
              <a:t> </a:t>
            </a:r>
            <a:r>
              <a:rPr lang="en-US" dirty="0" err="1"/>
              <a:t>redudanse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/>
              <a:t>2.	</a:t>
            </a:r>
            <a:r>
              <a:rPr lang="en-US" dirty="0" err="1"/>
              <a:t>nezavisnosti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/>
              <a:t>3.	</a:t>
            </a:r>
            <a:r>
              <a:rPr lang="en-US" dirty="0" err="1"/>
              <a:t>povećavaju</a:t>
            </a:r>
            <a:r>
              <a:rPr lang="en-US" dirty="0"/>
              <a:t> </a:t>
            </a:r>
            <a:r>
              <a:rPr lang="en-US" dirty="0" err="1"/>
              <a:t>pouzdanost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/>
              <a:t>4.	</a:t>
            </a:r>
            <a:r>
              <a:rPr lang="en-US" dirty="0" err="1"/>
              <a:t>povećavaju</a:t>
            </a:r>
            <a:r>
              <a:rPr lang="en-US" dirty="0"/>
              <a:t>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obezbeđuju</a:t>
            </a:r>
            <a:r>
              <a:rPr lang="en-US" dirty="0"/>
              <a:t> </a:t>
            </a:r>
            <a:r>
              <a:rPr lang="en-US" dirty="0" err="1"/>
              <a:t>integritet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Osnovni</a:t>
            </a:r>
            <a:r>
              <a:rPr lang="en-US" dirty="0"/>
              <a:t> </a:t>
            </a:r>
            <a:r>
              <a:rPr lang="en-US" dirty="0" err="1"/>
              <a:t>pojmovi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definicije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946" y="1712890"/>
            <a:ext cx="8980907" cy="453550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Nezavisnost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se </a:t>
            </a:r>
            <a:r>
              <a:rPr lang="en-US" dirty="0" err="1"/>
              <a:t>mora</a:t>
            </a:r>
            <a:r>
              <a:rPr lang="en-US" dirty="0"/>
              <a:t> </a:t>
            </a:r>
            <a:r>
              <a:rPr lang="en-US" dirty="0" err="1"/>
              <a:t>obezbediti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se </a:t>
            </a:r>
            <a:r>
              <a:rPr lang="en-US" dirty="0" err="1"/>
              <a:t>realizovao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 „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pogledi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“. </a:t>
            </a:r>
            <a:r>
              <a:rPr lang="en-US" dirty="0" err="1"/>
              <a:t>Nezavisnost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podrazumeva</a:t>
            </a:r>
            <a:r>
              <a:rPr lang="en-US" dirty="0"/>
              <a:t> </a:t>
            </a:r>
            <a:r>
              <a:rPr lang="en-US" dirty="0" err="1"/>
              <a:t>nezavisnost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od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obrađuje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Pouzdanost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ostvaruje</a:t>
            </a:r>
            <a:r>
              <a:rPr lang="en-US" dirty="0"/>
              <a:t> se </a:t>
            </a:r>
            <a:r>
              <a:rPr lang="en-US" dirty="0" err="1"/>
              <a:t>kontrolom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očuvanjem</a:t>
            </a:r>
            <a:r>
              <a:rPr lang="en-US" dirty="0"/>
              <a:t> </a:t>
            </a:r>
            <a:r>
              <a:rPr lang="en-US" dirty="0" err="1"/>
              <a:t>integriteta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Integritet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r>
              <a:rPr lang="en-US" dirty="0" err="1"/>
              <a:t>Podrazumeva</a:t>
            </a:r>
            <a:r>
              <a:rPr lang="en-US" dirty="0"/>
              <a:t> </a:t>
            </a:r>
            <a:r>
              <a:rPr lang="en-US" dirty="0" err="1"/>
              <a:t>tačnost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korektnost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a u </a:t>
            </a:r>
            <a:r>
              <a:rPr lang="en-US" dirty="0" err="1"/>
              <a:t>vezi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izvršavanjem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/>
              <a:t>. Do </a:t>
            </a:r>
            <a:r>
              <a:rPr lang="en-US" dirty="0" err="1"/>
              <a:t>narušavanja</a:t>
            </a:r>
            <a:r>
              <a:rPr lang="en-US" dirty="0"/>
              <a:t> </a:t>
            </a:r>
            <a:r>
              <a:rPr lang="en-US" dirty="0" err="1"/>
              <a:t>integriteta</a:t>
            </a:r>
            <a:r>
              <a:rPr lang="en-US" dirty="0"/>
              <a:t> </a:t>
            </a:r>
            <a:r>
              <a:rPr lang="en-US" dirty="0" err="1"/>
              <a:t>beze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dolazi</a:t>
            </a:r>
            <a:r>
              <a:rPr lang="en-US" dirty="0"/>
              <a:t> u </a:t>
            </a:r>
            <a:r>
              <a:rPr lang="en-US" dirty="0" err="1"/>
              <a:t>situacijama</a:t>
            </a:r>
            <a:r>
              <a:rPr lang="en-US" dirty="0"/>
              <a:t> </a:t>
            </a:r>
            <a:r>
              <a:rPr lang="en-US" dirty="0" err="1"/>
              <a:t>istovremenog</a:t>
            </a:r>
            <a:r>
              <a:rPr lang="en-US" dirty="0"/>
              <a:t> </a:t>
            </a:r>
            <a:r>
              <a:rPr lang="en-US" dirty="0" err="1"/>
              <a:t>izvršavanja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transakcija</a:t>
            </a:r>
            <a:r>
              <a:rPr lang="en-US" dirty="0" smtClean="0"/>
              <a:t>.</a:t>
            </a:r>
          </a:p>
          <a:p>
            <a:r>
              <a:rPr lang="sr-Latn-CS" b="1" dirty="0"/>
              <a:t>Redudansa (</a:t>
            </a:r>
            <a:r>
              <a:rPr lang="sr-Latn-CS" dirty="0"/>
              <a:t>ponavljanje podataka</a:t>
            </a:r>
            <a:r>
              <a:rPr lang="sr-Latn-CS" b="1" dirty="0"/>
              <a:t>), </a:t>
            </a:r>
            <a:r>
              <a:rPr lang="sr-Latn-CS" dirty="0"/>
              <a:t>u bazi ne postoje nepotrebni podaci. U bazu se podaci unose samo jedanput i čuvaju se na samo jednom mestu.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1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Sistem za upravljanje bazom podataka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3360" y="2102693"/>
            <a:ext cx="2407468" cy="4454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124" y="1853248"/>
            <a:ext cx="71477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Sistem</a:t>
            </a:r>
            <a:r>
              <a:rPr lang="en-US" sz="2400" dirty="0" smtClean="0"/>
              <a:t>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upravljanje</a:t>
            </a:r>
            <a:r>
              <a:rPr lang="en-US" sz="2400" dirty="0" smtClean="0"/>
              <a:t> </a:t>
            </a:r>
            <a:r>
              <a:rPr lang="en-US" sz="2400" dirty="0" err="1" smtClean="0"/>
              <a:t>bazom</a:t>
            </a:r>
            <a:r>
              <a:rPr lang="en-US" sz="2400" dirty="0" smtClean="0"/>
              <a:t> </a:t>
            </a:r>
            <a:r>
              <a:rPr lang="en-US" sz="2400" dirty="0" err="1" smtClean="0"/>
              <a:t>podataka</a:t>
            </a:r>
            <a:r>
              <a:rPr lang="en-US" sz="2400" dirty="0" smtClean="0"/>
              <a:t> SUBP (Database </a:t>
            </a:r>
            <a:r>
              <a:rPr lang="en-US" sz="2400" dirty="0" err="1" smtClean="0"/>
              <a:t>Menagment</a:t>
            </a:r>
            <a:r>
              <a:rPr lang="en-US" sz="2400" dirty="0" smtClean="0"/>
              <a:t> system - DBMS) je software </a:t>
            </a:r>
            <a:r>
              <a:rPr lang="en-US" sz="2400" dirty="0" err="1" smtClean="0"/>
              <a:t>uveden</a:t>
            </a:r>
            <a:r>
              <a:rPr lang="en-US" sz="2400" dirty="0" smtClean="0"/>
              <a:t> </a:t>
            </a:r>
            <a:r>
              <a:rPr lang="en-US" sz="2400" dirty="0" err="1" smtClean="0"/>
              <a:t>kao</a:t>
            </a:r>
            <a:r>
              <a:rPr lang="en-US" sz="2400" dirty="0" smtClean="0"/>
              <a:t> </a:t>
            </a:r>
            <a:r>
              <a:rPr lang="en-US" sz="2400" dirty="0" err="1" smtClean="0"/>
              <a:t>veza</a:t>
            </a:r>
            <a:r>
              <a:rPr lang="en-US" sz="2400" dirty="0" smtClean="0"/>
              <a:t> </a:t>
            </a:r>
            <a:r>
              <a:rPr lang="en-US" sz="2400" dirty="0" err="1" smtClean="0"/>
              <a:t>između</a:t>
            </a:r>
            <a:r>
              <a:rPr lang="en-US" sz="2400" dirty="0" smtClean="0"/>
              <a:t> </a:t>
            </a:r>
            <a:r>
              <a:rPr lang="en-US" sz="2400" dirty="0" err="1" smtClean="0"/>
              <a:t>korisnika</a:t>
            </a:r>
            <a:r>
              <a:rPr lang="en-US" sz="2400" dirty="0" smtClean="0"/>
              <a:t> (</a:t>
            </a:r>
            <a:r>
              <a:rPr lang="en-US" sz="2400" dirty="0" err="1" smtClean="0"/>
              <a:t>korisničkih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programa</a:t>
            </a:r>
            <a:r>
              <a:rPr lang="en-US" sz="2400" dirty="0" smtClean="0"/>
              <a:t>, </a:t>
            </a:r>
            <a:r>
              <a:rPr lang="en-US" sz="2400" dirty="0" err="1" smtClean="0"/>
              <a:t>aplikacija</a:t>
            </a:r>
            <a:r>
              <a:rPr lang="en-US" sz="2400" dirty="0" smtClean="0"/>
              <a:t>) </a:t>
            </a:r>
            <a:r>
              <a:rPr lang="en-US" sz="2400" dirty="0" err="1" smtClean="0"/>
              <a:t>i</a:t>
            </a:r>
            <a:r>
              <a:rPr lang="en-US" sz="2400" dirty="0" smtClean="0"/>
              <a:t> </a:t>
            </a:r>
            <a:r>
              <a:rPr lang="en-US" sz="2400" dirty="0" err="1" smtClean="0"/>
              <a:t>zapisa</a:t>
            </a:r>
            <a:r>
              <a:rPr lang="en-US" sz="2400" dirty="0" smtClean="0"/>
              <a:t> </a:t>
            </a:r>
            <a:r>
              <a:rPr lang="en-US" sz="2400" dirty="0" err="1" smtClean="0"/>
              <a:t>baze</a:t>
            </a:r>
            <a:r>
              <a:rPr lang="en-US" sz="2400" dirty="0" smtClean="0"/>
              <a:t> </a:t>
            </a:r>
            <a:r>
              <a:rPr lang="en-US" sz="2400" dirty="0" err="1" smtClean="0"/>
              <a:t>podataka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</a:t>
            </a:r>
            <a:r>
              <a:rPr lang="en-US" sz="2400" dirty="0" err="1" smtClean="0"/>
              <a:t>disku</a:t>
            </a:r>
            <a:r>
              <a:rPr lang="en-US" sz="2400" dirty="0" smtClean="0"/>
              <a:t>. </a:t>
            </a:r>
            <a:r>
              <a:rPr lang="en-US" sz="2400" dirty="0" err="1" smtClean="0"/>
              <a:t>Korisnički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programi</a:t>
            </a:r>
            <a:r>
              <a:rPr lang="en-US" sz="2400" dirty="0" smtClean="0"/>
              <a:t> ne </a:t>
            </a:r>
            <a:r>
              <a:rPr lang="en-US" sz="2400" dirty="0" err="1" smtClean="0"/>
              <a:t>pristupaju</a:t>
            </a:r>
            <a:r>
              <a:rPr lang="en-US" sz="2400" dirty="0" smtClean="0"/>
              <a:t> </a:t>
            </a:r>
            <a:r>
              <a:rPr lang="en-US" sz="2400" dirty="0" err="1" smtClean="0"/>
              <a:t>podacima</a:t>
            </a:r>
            <a:r>
              <a:rPr lang="en-US" sz="2400" dirty="0" smtClean="0"/>
              <a:t> </a:t>
            </a:r>
            <a:r>
              <a:rPr lang="en-US" sz="2400" dirty="0" err="1" smtClean="0"/>
              <a:t>direktno</a:t>
            </a:r>
            <a:r>
              <a:rPr lang="en-US" sz="2400" dirty="0" smtClean="0"/>
              <a:t>, </a:t>
            </a:r>
            <a:r>
              <a:rPr lang="en-US" sz="2400" dirty="0" err="1" smtClean="0"/>
              <a:t>već</a:t>
            </a:r>
            <a:r>
              <a:rPr lang="en-US" sz="2400" dirty="0" smtClean="0"/>
              <a:t> </a:t>
            </a:r>
            <a:r>
              <a:rPr lang="en-US" sz="2400" dirty="0" err="1" smtClean="0"/>
              <a:t>komuniciraju</a:t>
            </a:r>
            <a:r>
              <a:rPr lang="en-US" sz="2400" dirty="0" smtClean="0"/>
              <a:t> s </a:t>
            </a:r>
            <a:r>
              <a:rPr lang="en-US" sz="2400" dirty="0" err="1" smtClean="0"/>
              <a:t>ovim</a:t>
            </a:r>
            <a:r>
              <a:rPr lang="en-US" sz="2400" dirty="0" smtClean="0"/>
              <a:t> software-</a:t>
            </a:r>
            <a:r>
              <a:rPr lang="en-US" sz="2400" dirty="0" err="1" smtClean="0"/>
              <a:t>om</a:t>
            </a:r>
            <a:r>
              <a:rPr lang="en-US" sz="2400" dirty="0" smtClean="0"/>
              <a:t> (</a:t>
            </a:r>
            <a:r>
              <a:rPr lang="en-US" sz="2400" dirty="0" err="1" smtClean="0"/>
              <a:t>programom</a:t>
            </a:r>
            <a:r>
              <a:rPr lang="en-US" sz="2400" dirty="0" smtClean="0"/>
              <a:t>), </a:t>
            </a:r>
            <a:r>
              <a:rPr lang="en-US" sz="2400" dirty="0" err="1" smtClean="0"/>
              <a:t>preko</a:t>
            </a:r>
            <a:r>
              <a:rPr lang="en-US" sz="2400" dirty="0" smtClean="0"/>
              <a:t> </a:t>
            </a:r>
            <a:r>
              <a:rPr lang="en-US" sz="2400" dirty="0" err="1" smtClean="0"/>
              <a:t>grafičkog</a:t>
            </a:r>
            <a:r>
              <a:rPr lang="en-US" sz="2400" dirty="0" smtClean="0"/>
              <a:t> </a:t>
            </a:r>
            <a:r>
              <a:rPr lang="en-US" sz="2400" dirty="0" err="1" smtClean="0"/>
              <a:t>interfejsa</a:t>
            </a:r>
            <a:r>
              <a:rPr lang="en-US" sz="2400" dirty="0" smtClean="0"/>
              <a:t> </a:t>
            </a:r>
            <a:r>
              <a:rPr lang="en-US" sz="2400" dirty="0" err="1" smtClean="0"/>
              <a:t>bliskog</a:t>
            </a:r>
            <a:r>
              <a:rPr lang="en-US" sz="2400" dirty="0" smtClean="0"/>
              <a:t> </a:t>
            </a:r>
            <a:r>
              <a:rPr lang="en-US" sz="2400" dirty="0" err="1" smtClean="0"/>
              <a:t>korisniku</a:t>
            </a:r>
            <a:r>
              <a:rPr lang="en-US" sz="2400" dirty="0" smtClean="0"/>
              <a:t>. </a:t>
            </a:r>
            <a:r>
              <a:rPr lang="en-US" sz="2400" dirty="0" err="1" smtClean="0"/>
              <a:t>Obično</a:t>
            </a:r>
            <a:r>
              <a:rPr lang="en-US" sz="2400" dirty="0" smtClean="0"/>
              <a:t> </a:t>
            </a:r>
            <a:r>
              <a:rPr lang="en-US" sz="2400" dirty="0" err="1" smtClean="0"/>
              <a:t>kada</a:t>
            </a:r>
            <a:r>
              <a:rPr lang="en-US" sz="2400" dirty="0" smtClean="0"/>
              <a:t> se </a:t>
            </a:r>
            <a:r>
              <a:rPr lang="en-US" sz="2400" dirty="0" err="1" smtClean="0"/>
              <a:t>govori</a:t>
            </a:r>
            <a:r>
              <a:rPr lang="en-US" sz="2400" dirty="0" smtClean="0"/>
              <a:t> software </a:t>
            </a:r>
            <a:r>
              <a:rPr lang="en-US" sz="2400" dirty="0" err="1" smtClean="0"/>
              <a:t>za</a:t>
            </a:r>
            <a:r>
              <a:rPr lang="en-US" sz="2400" dirty="0" smtClean="0"/>
              <a:t> </a:t>
            </a:r>
            <a:r>
              <a:rPr lang="en-US" sz="2400" dirty="0" err="1" smtClean="0"/>
              <a:t>bazu</a:t>
            </a:r>
            <a:r>
              <a:rPr lang="en-US" sz="2400" dirty="0" smtClean="0"/>
              <a:t> </a:t>
            </a:r>
            <a:r>
              <a:rPr lang="en-US" sz="2400" dirty="0" err="1" smtClean="0"/>
              <a:t>podataka</a:t>
            </a:r>
            <a:r>
              <a:rPr lang="en-US" sz="2400" dirty="0" smtClean="0"/>
              <a:t>, </a:t>
            </a:r>
            <a:r>
              <a:rPr lang="en-US" sz="2400" dirty="0" err="1" smtClean="0"/>
              <a:t>onda</a:t>
            </a:r>
            <a:r>
              <a:rPr lang="en-US" sz="2400" dirty="0" smtClean="0"/>
              <a:t> se </a:t>
            </a:r>
            <a:r>
              <a:rPr lang="en-US" sz="2400" dirty="0" err="1" smtClean="0"/>
              <a:t>misli</a:t>
            </a:r>
            <a:r>
              <a:rPr lang="en-US" sz="2400" dirty="0" smtClean="0"/>
              <a:t> </a:t>
            </a:r>
            <a:r>
              <a:rPr lang="en-US" sz="2400" dirty="0" err="1" smtClean="0"/>
              <a:t>upravo</a:t>
            </a:r>
            <a:r>
              <a:rPr lang="en-US" sz="2400" dirty="0" smtClean="0"/>
              <a:t> </a:t>
            </a:r>
            <a:r>
              <a:rPr lang="en-US" sz="2400" dirty="0" err="1" smtClean="0"/>
              <a:t>na</a:t>
            </a:r>
            <a:r>
              <a:rPr lang="en-US" sz="2400" dirty="0" smtClean="0"/>
              <a:t> DBMS.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114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Predstavnici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40013" y="1989138"/>
            <a:ext cx="3346450" cy="3816350"/>
          </a:xfrm>
          <a:prstGeom prst="rect">
            <a:avLst/>
          </a:prstGeom>
        </p:spPr>
        <p:txBody>
          <a:bodyPr/>
          <a:lstStyle/>
          <a:p>
            <a:r>
              <a:rPr lang="sr-Latn-RS" smtClean="0"/>
              <a:t>Access</a:t>
            </a:r>
          </a:p>
          <a:p>
            <a:r>
              <a:rPr lang="sr-Latn-RS" smtClean="0"/>
              <a:t>Oracle</a:t>
            </a:r>
          </a:p>
          <a:p>
            <a:r>
              <a:rPr lang="sr-Latn-RS" smtClean="0"/>
              <a:t>MS SQL</a:t>
            </a:r>
          </a:p>
          <a:p>
            <a:r>
              <a:rPr lang="sr-Latn-RS" smtClean="0"/>
              <a:t>MySQL</a:t>
            </a:r>
          </a:p>
          <a:p>
            <a:r>
              <a:rPr lang="sr-Latn-RS" smtClean="0"/>
              <a:t>SQLite</a:t>
            </a:r>
          </a:p>
        </p:txBody>
      </p:sp>
      <p:pic>
        <p:nvPicPr>
          <p:cNvPr id="5" name="Content Placeholder 4" descr="Access.pn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1689" y="2009776"/>
            <a:ext cx="3857625" cy="3857625"/>
          </a:xfrm>
          <a:prstGeom prst="rect">
            <a:avLst/>
          </a:prstGeom>
        </p:spPr>
      </p:pic>
      <p:pic>
        <p:nvPicPr>
          <p:cNvPr id="6" name="Picture 5" descr="oracl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88" y="2500314"/>
            <a:ext cx="4500562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mssq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2000250"/>
            <a:ext cx="3916362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MYSq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6" y="2643189"/>
            <a:ext cx="4843463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irSqlLite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1928813"/>
            <a:ext cx="390525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SUBP je </a:t>
            </a: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posmatramo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podataka.SUBP</a:t>
            </a:r>
            <a:r>
              <a:rPr lang="en-US" dirty="0"/>
              <a:t> se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zasniva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teorijskom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 SUBP je </a:t>
            </a:r>
            <a:r>
              <a:rPr lang="en-US" dirty="0" err="1"/>
              <a:t>softverski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čuvanje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pretraživanje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specifične</a:t>
            </a:r>
            <a:r>
              <a:rPr lang="en-US" dirty="0"/>
              <a:t> </a:t>
            </a:r>
            <a:r>
              <a:rPr lang="en-US" dirty="0" err="1"/>
              <a:t>teorije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se </a:t>
            </a:r>
            <a:r>
              <a:rPr lang="en-US" dirty="0" err="1"/>
              <a:t>projektuje</a:t>
            </a:r>
            <a:r>
              <a:rPr lang="en-US" dirty="0"/>
              <a:t> </a:t>
            </a:r>
            <a:r>
              <a:rPr lang="en-US" dirty="0" err="1"/>
              <a:t>konkretna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informacioni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Sistem</a:t>
            </a:r>
            <a:r>
              <a:rPr lang="en-US" dirty="0"/>
              <a:t> je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(</a:t>
            </a:r>
            <a:r>
              <a:rPr lang="en-US" dirty="0" err="1"/>
              <a:t>entiteta</a:t>
            </a:r>
            <a:r>
              <a:rPr lang="en-US" dirty="0"/>
              <a:t>)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međusobno</a:t>
            </a:r>
            <a:r>
              <a:rPr lang="en-US" dirty="0"/>
              <a:t> </a:t>
            </a:r>
            <a:r>
              <a:rPr lang="en-US" dirty="0" err="1"/>
              <a:t>povezani</a:t>
            </a:r>
            <a:r>
              <a:rPr lang="en-US" dirty="0"/>
              <a:t>. </a:t>
            </a:r>
            <a:r>
              <a:rPr lang="en-US" dirty="0" err="1"/>
              <a:t>Objekti</a:t>
            </a:r>
            <a:r>
              <a:rPr lang="en-US" dirty="0"/>
              <a:t> u </a:t>
            </a:r>
            <a:r>
              <a:rPr lang="en-US" dirty="0" err="1"/>
              <a:t>sistemu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objekti</a:t>
            </a:r>
            <a:r>
              <a:rPr lang="en-US" dirty="0"/>
              <a:t>, </a:t>
            </a:r>
            <a:r>
              <a:rPr lang="en-US" dirty="0" err="1"/>
              <a:t>koncepti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događaji</a:t>
            </a:r>
            <a:r>
              <a:rPr lang="en-US" dirty="0"/>
              <a:t>. </a:t>
            </a:r>
            <a:r>
              <a:rPr lang="en-US" dirty="0" err="1"/>
              <a:t>Objekti</a:t>
            </a:r>
            <a:r>
              <a:rPr lang="en-US" dirty="0"/>
              <a:t> se </a:t>
            </a:r>
            <a:r>
              <a:rPr lang="en-US" dirty="0" err="1"/>
              <a:t>opisuju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svojstava</a:t>
            </a:r>
            <a:r>
              <a:rPr lang="en-US" dirty="0"/>
              <a:t> (</a:t>
            </a:r>
            <a:r>
              <a:rPr lang="en-US" dirty="0" err="1"/>
              <a:t>atributa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2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ulaza</a:t>
            </a:r>
            <a:r>
              <a:rPr lang="en-US" dirty="0"/>
              <a:t> u </a:t>
            </a:r>
            <a:r>
              <a:rPr lang="en-US" dirty="0" err="1"/>
              <a:t>sistem</a:t>
            </a:r>
            <a:r>
              <a:rPr lang="en-US" dirty="0"/>
              <a:t>  </a:t>
            </a:r>
            <a:r>
              <a:rPr lang="en-US" dirty="0" err="1"/>
              <a:t>opisuje</a:t>
            </a:r>
            <a:r>
              <a:rPr lang="en-US" dirty="0"/>
              <a:t> se </a:t>
            </a:r>
            <a:r>
              <a:rPr lang="en-US" dirty="0" err="1"/>
              <a:t>dejstvo</a:t>
            </a:r>
            <a:r>
              <a:rPr lang="en-US" dirty="0"/>
              <a:t> </a:t>
            </a:r>
            <a:r>
              <a:rPr lang="en-US" dirty="0" err="1"/>
              <a:t>okoline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a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dejstvo</a:t>
            </a:r>
            <a:r>
              <a:rPr lang="en-US" dirty="0"/>
              <a:t> (</a:t>
            </a:r>
            <a:r>
              <a:rPr lang="en-US" dirty="0" err="1"/>
              <a:t>transformacija</a:t>
            </a:r>
            <a:r>
              <a:rPr lang="en-US" dirty="0"/>
              <a:t>) se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izlaza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Informacioni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opisuje</a:t>
            </a:r>
            <a:r>
              <a:rPr lang="en-US" dirty="0"/>
              <a:t> </a:t>
            </a:r>
            <a:r>
              <a:rPr lang="en-US" dirty="0" err="1"/>
              <a:t>ponašanje</a:t>
            </a:r>
            <a:r>
              <a:rPr lang="en-US" dirty="0"/>
              <a:t> </a:t>
            </a:r>
            <a:r>
              <a:rPr lang="en-US" dirty="0" err="1"/>
              <a:t>realnog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 </a:t>
            </a:r>
            <a:r>
              <a:rPr lang="en-US" dirty="0" err="1"/>
              <a:t>Informacioni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je </a:t>
            </a:r>
            <a:r>
              <a:rPr lang="en-US" dirty="0" err="1"/>
              <a:t>ustvari</a:t>
            </a:r>
            <a:r>
              <a:rPr lang="en-US" dirty="0"/>
              <a:t> model </a:t>
            </a:r>
            <a:r>
              <a:rPr lang="en-US" dirty="0" err="1"/>
              <a:t>realnog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Opšte</a:t>
            </a:r>
            <a:r>
              <a:rPr lang="en-US" dirty="0"/>
              <a:t> </a:t>
            </a:r>
            <a:r>
              <a:rPr lang="en-US" dirty="0" err="1"/>
              <a:t>funkcije</a:t>
            </a:r>
            <a:r>
              <a:rPr lang="en-US" dirty="0"/>
              <a:t> SUBP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r>
              <a:rPr lang="en-US" dirty="0"/>
              <a:t>1.	</a:t>
            </a:r>
            <a:r>
              <a:rPr lang="en-US" dirty="0" err="1"/>
              <a:t>Oporavak</a:t>
            </a:r>
            <a:r>
              <a:rPr lang="en-US" dirty="0"/>
              <a:t> </a:t>
            </a:r>
            <a:r>
              <a:rPr lang="en-US" dirty="0" err="1"/>
              <a:t>baze</a:t>
            </a:r>
            <a:endParaRPr lang="en-US" dirty="0"/>
          </a:p>
          <a:p>
            <a:r>
              <a:rPr lang="en-US" dirty="0"/>
              <a:t>2.	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pralelnim</a:t>
            </a:r>
            <a:r>
              <a:rPr lang="en-US" dirty="0"/>
              <a:t> </a:t>
            </a:r>
            <a:r>
              <a:rPr lang="en-US" dirty="0" err="1"/>
              <a:t>izvršavanjem</a:t>
            </a:r>
            <a:r>
              <a:rPr lang="en-US" dirty="0"/>
              <a:t> </a:t>
            </a:r>
            <a:r>
              <a:rPr lang="en-US" dirty="0" err="1"/>
              <a:t>transakcija</a:t>
            </a:r>
            <a:endParaRPr lang="en-US" dirty="0"/>
          </a:p>
          <a:p>
            <a:r>
              <a:rPr lang="en-US" dirty="0"/>
              <a:t>3.	</a:t>
            </a:r>
            <a:r>
              <a:rPr lang="en-US" dirty="0" err="1"/>
              <a:t>Zaštita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42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SISTEM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027" y="2135867"/>
            <a:ext cx="8535807" cy="41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6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dirty="0" err="1"/>
              <a:t>Pojam</a:t>
            </a:r>
            <a:r>
              <a:rPr lang="en-US" sz="4400" dirty="0"/>
              <a:t> </a:t>
            </a:r>
            <a:r>
              <a:rPr lang="en-US" sz="4400" dirty="0" err="1"/>
              <a:t>baza</a:t>
            </a:r>
            <a:r>
              <a:rPr lang="en-US" sz="4400" dirty="0"/>
              <a:t> </a:t>
            </a:r>
            <a:r>
              <a:rPr lang="en-US" sz="4400" dirty="0" err="1"/>
              <a:t>podataka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91" y="1473369"/>
            <a:ext cx="7409623" cy="4837279"/>
          </a:xfrm>
        </p:spPr>
        <p:txBody>
          <a:bodyPr/>
          <a:lstStyle/>
          <a:p>
            <a:r>
              <a:rPr lang="sr-Latn-CS" b="1" dirty="0"/>
              <a:t>Baza podatka</a:t>
            </a:r>
            <a:r>
              <a:rPr lang="sr-Latn-CS" dirty="0"/>
              <a:t> je način organizovanja i pretraživanja uzajamno povezanih podataka.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r-Latn-CS" dirty="0"/>
              <a:t>Baza podataka u užem smislu obuhvata podatke koji su u domenu računarskog sistema. (Podaci koji su registrovani na medijumima i po potrebi se mogu unositi u centralni procesor i obrađivati u računaru).</a:t>
            </a:r>
            <a:endParaRPr lang="en-US" dirty="0"/>
          </a:p>
          <a:p>
            <a:r>
              <a:rPr lang="sr-Latn-CS" dirty="0"/>
              <a:t>Baza podataka nam pomaže da organizujemo informacije u logičkom smislu da bi mogli brzo doći do željenih podataka. Ona može sadržati podatke u raznim oblicima, od jednostavnog teksta (kao ime ili adresa) do kompleksnih struktura koje uključuju sliku, zvuk i sl.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625" y="1989998"/>
            <a:ext cx="3999323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ODNOS REALNOG SISTEMA I INFORMACIONOG SISTEMA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320" y="2202546"/>
            <a:ext cx="7111328" cy="422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28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3735" y="53649"/>
            <a:ext cx="8631072" cy="1447800"/>
          </a:xfrm>
        </p:spPr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defRPr/>
            </a:pPr>
            <a:r>
              <a:rPr lang="sr-Latn-RS" sz="4000" dirty="0" smtClean="0"/>
              <a:t>Prvi korak u </a:t>
            </a:r>
            <a:r>
              <a:rPr lang="sr-Latn-RS" sz="4000" dirty="0" smtClean="0"/>
              <a:t>projektovanju</a:t>
            </a:r>
            <a:r>
              <a:rPr lang="en-US" sz="4000" dirty="0" smtClean="0"/>
              <a:t> </a:t>
            </a:r>
            <a:r>
              <a:rPr lang="sr-Latn-RS" sz="4000" dirty="0" smtClean="0"/>
              <a:t>baze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27277" y="777549"/>
            <a:ext cx="4016375" cy="4894262"/>
          </a:xfrm>
        </p:spPr>
        <p:txBody>
          <a:bodyPr/>
          <a:lstStyle/>
          <a:p>
            <a:r>
              <a:rPr lang="sr-Latn-RS" dirty="0" smtClean="0"/>
              <a:t>Razgovor sa klijentom – najteži deo</a:t>
            </a:r>
          </a:p>
          <a:p>
            <a:r>
              <a:rPr lang="sr-Latn-RS" dirty="0" smtClean="0"/>
              <a:t>Koje ciljeve treba da zadovolji baza podataka</a:t>
            </a:r>
          </a:p>
          <a:p>
            <a:r>
              <a:rPr lang="sr-Latn-RS" dirty="0" smtClean="0"/>
              <a:t>Kako rasporediti podatke u tabeli</a:t>
            </a:r>
          </a:p>
          <a:p>
            <a:r>
              <a:rPr lang="sr-Latn-RS" dirty="0" smtClean="0"/>
              <a:t>Koje relacije da postavite između tabela</a:t>
            </a:r>
          </a:p>
          <a:p>
            <a:r>
              <a:rPr lang="sr-Latn-RS" dirty="0" smtClean="0"/>
              <a:t>Koje pojedinosti</a:t>
            </a:r>
            <a:endParaRPr lang="en-US" dirty="0" smtClean="0"/>
          </a:p>
        </p:txBody>
      </p:sp>
      <p:pic>
        <p:nvPicPr>
          <p:cNvPr id="11" name="Picture 4" descr="C:\Program Files (x86)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499" y="2665291"/>
            <a:ext cx="2574925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 rot="6270959">
            <a:off x="8673307" y="4499769"/>
            <a:ext cx="1441450" cy="1382713"/>
            <a:chOff x="1632" y="1248"/>
            <a:chExt cx="2682" cy="2286"/>
          </a:xfrm>
        </p:grpSpPr>
        <p:sp>
          <p:nvSpPr>
            <p:cNvPr id="17414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598 w 21600"/>
                <a:gd name="T1" fmla="*/ 0 h 21600"/>
                <a:gd name="T2" fmla="*/ 1195 w 21600"/>
                <a:gd name="T3" fmla="*/ 524 h 21600"/>
                <a:gd name="T4" fmla="*/ 598 w 21600"/>
                <a:gd name="T5" fmla="*/ 1048 h 21600"/>
                <a:gd name="T6" fmla="*/ 0 w 21600"/>
                <a:gd name="T7" fmla="*/ 52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74 w 21600"/>
                <a:gd name="T13" fmla="*/ 3957 h 21600"/>
                <a:gd name="T14" fmla="*/ 17840 w 21600"/>
                <a:gd name="T15" fmla="*/ 176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5" name="AutoShape 5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714 w 21600"/>
                <a:gd name="T1" fmla="*/ 0 h 21600"/>
                <a:gd name="T2" fmla="*/ 1429 w 21600"/>
                <a:gd name="T3" fmla="*/ 627 h 21600"/>
                <a:gd name="T4" fmla="*/ 714 w 21600"/>
                <a:gd name="T5" fmla="*/ 1253 h 21600"/>
                <a:gd name="T6" fmla="*/ 0 w 21600"/>
                <a:gd name="T7" fmla="*/ 62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68 w 21600"/>
                <a:gd name="T13" fmla="*/ 3965 h 21600"/>
                <a:gd name="T14" fmla="*/ 17836 w 21600"/>
                <a:gd name="T15" fmla="*/ 176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7416" name="AutoShape 6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794 w 21600"/>
                <a:gd name="T1" fmla="*/ 0 h 21600"/>
                <a:gd name="T2" fmla="*/ 1588 w 21600"/>
                <a:gd name="T3" fmla="*/ 696 h 21600"/>
                <a:gd name="T4" fmla="*/ 794 w 21600"/>
                <a:gd name="T5" fmla="*/ 1392 h 21600"/>
                <a:gd name="T6" fmla="*/ 0 w 21600"/>
                <a:gd name="T7" fmla="*/ 6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80 w 21600"/>
                <a:gd name="T13" fmla="*/ 3957 h 21600"/>
                <a:gd name="T14" fmla="*/ 17846 w 21600"/>
                <a:gd name="T15" fmla="*/ 176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524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defRPr/>
            </a:pPr>
            <a:r>
              <a:rPr lang="en-US" dirty="0" err="1"/>
              <a:t>Drugi</a:t>
            </a:r>
            <a:r>
              <a:rPr lang="sr-Latn-RS" dirty="0" smtClean="0"/>
              <a:t> korak u projektovanju baze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8226" y="731838"/>
            <a:ext cx="4016375" cy="4894262"/>
          </a:xfrm>
        </p:spPr>
        <p:txBody>
          <a:bodyPr/>
          <a:lstStyle/>
          <a:p>
            <a:r>
              <a:rPr lang="en-US" smtClean="0"/>
              <a:t>Re</a:t>
            </a:r>
            <a:r>
              <a:rPr lang="sr-Latn-RS" smtClean="0"/>
              <a:t>šavanje problema na papiru.</a:t>
            </a:r>
          </a:p>
          <a:p>
            <a:r>
              <a:rPr lang="sr-Latn-RS" smtClean="0"/>
              <a:t>Grupisanje podataka po smislu</a:t>
            </a:r>
          </a:p>
          <a:p>
            <a:r>
              <a:rPr lang="sr-Latn-RS" smtClean="0"/>
              <a:t>Kako rasporediti podatke u tabeli</a:t>
            </a:r>
          </a:p>
          <a:p>
            <a:r>
              <a:rPr lang="sr-Latn-RS" smtClean="0"/>
              <a:t>Koje relacije da postavite između tabela</a:t>
            </a:r>
          </a:p>
          <a:p>
            <a:r>
              <a:rPr lang="sr-Latn-RS" smtClean="0"/>
              <a:t>Dodeljujemo podacim adekvatne tipove podataka</a:t>
            </a:r>
            <a:endParaRPr lang="en-US" smtClean="0"/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 rot="6270959">
            <a:off x="8816182" y="5001419"/>
            <a:ext cx="1439862" cy="1384300"/>
            <a:chOff x="1632" y="1248"/>
            <a:chExt cx="2682" cy="2286"/>
          </a:xfrm>
        </p:grpSpPr>
        <p:sp>
          <p:nvSpPr>
            <p:cNvPr id="18438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598 w 21600"/>
                <a:gd name="T1" fmla="*/ 0 h 21600"/>
                <a:gd name="T2" fmla="*/ 1195 w 21600"/>
                <a:gd name="T3" fmla="*/ 524 h 21600"/>
                <a:gd name="T4" fmla="*/ 598 w 21600"/>
                <a:gd name="T5" fmla="*/ 1048 h 21600"/>
                <a:gd name="T6" fmla="*/ 0 w 21600"/>
                <a:gd name="T7" fmla="*/ 52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74 w 21600"/>
                <a:gd name="T13" fmla="*/ 3957 h 21600"/>
                <a:gd name="T14" fmla="*/ 17840 w 21600"/>
                <a:gd name="T15" fmla="*/ 176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8439" name="AutoShape 5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714 w 21600"/>
                <a:gd name="T1" fmla="*/ 0 h 21600"/>
                <a:gd name="T2" fmla="*/ 1429 w 21600"/>
                <a:gd name="T3" fmla="*/ 627 h 21600"/>
                <a:gd name="T4" fmla="*/ 714 w 21600"/>
                <a:gd name="T5" fmla="*/ 1253 h 21600"/>
                <a:gd name="T6" fmla="*/ 0 w 21600"/>
                <a:gd name="T7" fmla="*/ 62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68 w 21600"/>
                <a:gd name="T13" fmla="*/ 3965 h 21600"/>
                <a:gd name="T14" fmla="*/ 17836 w 21600"/>
                <a:gd name="T15" fmla="*/ 176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8440" name="AutoShape 6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794 w 21600"/>
                <a:gd name="T1" fmla="*/ 0 h 21600"/>
                <a:gd name="T2" fmla="*/ 1588 w 21600"/>
                <a:gd name="T3" fmla="*/ 696 h 21600"/>
                <a:gd name="T4" fmla="*/ 794 w 21600"/>
                <a:gd name="T5" fmla="*/ 1392 h 21600"/>
                <a:gd name="T6" fmla="*/ 0 w 21600"/>
                <a:gd name="T7" fmla="*/ 6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80 w 21600"/>
                <a:gd name="T13" fmla="*/ 3957 h 21600"/>
                <a:gd name="T14" fmla="*/ 17846 w 21600"/>
                <a:gd name="T15" fmla="*/ 176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pic>
        <p:nvPicPr>
          <p:cNvPr id="9" name="Picture 12" descr="C:\Users\Kasa\AppData\Local\Microsoft\Windows\Temporary Internet Files\Content.IE5\J4SKSM20\MP900407205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3538538"/>
            <a:ext cx="31496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Treći korak u projektovanju baze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18226" y="731838"/>
            <a:ext cx="4016375" cy="4894262"/>
          </a:xfrm>
        </p:spPr>
        <p:txBody>
          <a:bodyPr>
            <a:normAutofit/>
          </a:bodyPr>
          <a:lstStyle/>
          <a:p>
            <a:r>
              <a:rPr lang="sr-Latn-RS" smtClean="0"/>
              <a:t>Pravljenje tabela, interfejsa, izveštaja ukratko programiranje baze podataka.</a:t>
            </a:r>
          </a:p>
          <a:p>
            <a:r>
              <a:rPr lang="sr-Latn-RS" smtClean="0"/>
              <a:t>Programi za kreiranje baza podataka su: Access, SQL.</a:t>
            </a:r>
          </a:p>
          <a:p>
            <a:r>
              <a:rPr lang="sr-Latn-RS" smtClean="0"/>
              <a:t>Primenom raznih programskih jezika takođe možemo kreirati aplikaciju koja će upravljati bazom podataka.</a:t>
            </a:r>
          </a:p>
          <a:p>
            <a:r>
              <a:rPr lang="sr-Latn-RS" smtClean="0"/>
              <a:t>Primer programskih jezika: Visual C++, Php, Delphi..</a:t>
            </a:r>
          </a:p>
          <a:p>
            <a:pPr>
              <a:buFont typeface="Georgia" panose="02040502050405020303" pitchFamily="18" charset="0"/>
              <a:buNone/>
            </a:pPr>
            <a:endParaRPr lang="en-US" smtClean="0"/>
          </a:p>
        </p:txBody>
      </p:sp>
      <p:grpSp>
        <p:nvGrpSpPr>
          <p:cNvPr id="12" name="Group 3"/>
          <p:cNvGrpSpPr>
            <a:grpSpLocks/>
          </p:cNvGrpSpPr>
          <p:nvPr/>
        </p:nvGrpSpPr>
        <p:grpSpPr bwMode="auto">
          <a:xfrm rot="6270959">
            <a:off x="8830469" y="5142707"/>
            <a:ext cx="1439863" cy="1384300"/>
            <a:chOff x="1632" y="1248"/>
            <a:chExt cx="2682" cy="2286"/>
          </a:xfrm>
        </p:grpSpPr>
        <p:sp>
          <p:nvSpPr>
            <p:cNvPr id="19462" name="Gear"/>
            <p:cNvSpPr>
              <a:spLocks noEditPoints="1" noChangeArrowheads="1"/>
            </p:cNvSpPr>
            <p:nvPr/>
          </p:nvSpPr>
          <p:spPr bwMode="auto">
            <a:xfrm>
              <a:off x="3119" y="1248"/>
              <a:ext cx="1195" cy="1048"/>
            </a:xfrm>
            <a:custGeom>
              <a:avLst/>
              <a:gdLst>
                <a:gd name="T0" fmla="*/ 598 w 21600"/>
                <a:gd name="T1" fmla="*/ 0 h 21600"/>
                <a:gd name="T2" fmla="*/ 1195 w 21600"/>
                <a:gd name="T3" fmla="*/ 524 h 21600"/>
                <a:gd name="T4" fmla="*/ 598 w 21600"/>
                <a:gd name="T5" fmla="*/ 1048 h 21600"/>
                <a:gd name="T6" fmla="*/ 0 w 21600"/>
                <a:gd name="T7" fmla="*/ 52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74 w 21600"/>
                <a:gd name="T13" fmla="*/ 3957 h 21600"/>
                <a:gd name="T14" fmla="*/ 17840 w 21600"/>
                <a:gd name="T15" fmla="*/ 1764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9463" name="AutoShape 5"/>
            <p:cNvSpPr>
              <a:spLocks noEditPoints="1" noChangeArrowheads="1"/>
            </p:cNvSpPr>
            <p:nvPr/>
          </p:nvSpPr>
          <p:spPr bwMode="auto">
            <a:xfrm>
              <a:off x="1632" y="1680"/>
              <a:ext cx="1429" cy="1253"/>
            </a:xfrm>
            <a:custGeom>
              <a:avLst/>
              <a:gdLst>
                <a:gd name="T0" fmla="*/ 714 w 21600"/>
                <a:gd name="T1" fmla="*/ 0 h 21600"/>
                <a:gd name="T2" fmla="*/ 1429 w 21600"/>
                <a:gd name="T3" fmla="*/ 627 h 21600"/>
                <a:gd name="T4" fmla="*/ 714 w 21600"/>
                <a:gd name="T5" fmla="*/ 1253 h 21600"/>
                <a:gd name="T6" fmla="*/ 0 w 21600"/>
                <a:gd name="T7" fmla="*/ 62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68 w 21600"/>
                <a:gd name="T13" fmla="*/ 3965 h 21600"/>
                <a:gd name="T14" fmla="*/ 17836 w 21600"/>
                <a:gd name="T15" fmla="*/ 176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19464" name="AutoShape 6"/>
            <p:cNvSpPr>
              <a:spLocks noEditPoints="1" noChangeArrowheads="1"/>
            </p:cNvSpPr>
            <p:nvPr/>
          </p:nvSpPr>
          <p:spPr bwMode="auto">
            <a:xfrm>
              <a:off x="2559" y="2142"/>
              <a:ext cx="1588" cy="1392"/>
            </a:xfrm>
            <a:custGeom>
              <a:avLst/>
              <a:gdLst>
                <a:gd name="T0" fmla="*/ 794 w 21600"/>
                <a:gd name="T1" fmla="*/ 0 h 21600"/>
                <a:gd name="T2" fmla="*/ 1588 w 21600"/>
                <a:gd name="T3" fmla="*/ 696 h 21600"/>
                <a:gd name="T4" fmla="*/ 794 w 21600"/>
                <a:gd name="T5" fmla="*/ 1392 h 21600"/>
                <a:gd name="T6" fmla="*/ 0 w 21600"/>
                <a:gd name="T7" fmla="*/ 6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380 w 21600"/>
                <a:gd name="T13" fmla="*/ 3957 h 21600"/>
                <a:gd name="T14" fmla="*/ 17846 w 21600"/>
                <a:gd name="T15" fmla="*/ 1762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9689" y="1725"/>
                  </a:moveTo>
                  <a:lnTo>
                    <a:pt x="10304" y="85"/>
                  </a:lnTo>
                  <a:lnTo>
                    <a:pt x="11637" y="85"/>
                  </a:lnTo>
                  <a:lnTo>
                    <a:pt x="12303" y="1777"/>
                  </a:lnTo>
                  <a:lnTo>
                    <a:pt x="13072" y="1931"/>
                  </a:lnTo>
                  <a:lnTo>
                    <a:pt x="14303" y="598"/>
                  </a:lnTo>
                  <a:lnTo>
                    <a:pt x="15533" y="1110"/>
                  </a:lnTo>
                  <a:lnTo>
                    <a:pt x="15584" y="2905"/>
                  </a:lnTo>
                  <a:lnTo>
                    <a:pt x="16405" y="3520"/>
                  </a:lnTo>
                  <a:lnTo>
                    <a:pt x="17891" y="2751"/>
                  </a:lnTo>
                  <a:lnTo>
                    <a:pt x="18917" y="3674"/>
                  </a:lnTo>
                  <a:lnTo>
                    <a:pt x="18199" y="5314"/>
                  </a:lnTo>
                  <a:lnTo>
                    <a:pt x="18763" y="6083"/>
                  </a:lnTo>
                  <a:lnTo>
                    <a:pt x="20403" y="6032"/>
                  </a:lnTo>
                  <a:lnTo>
                    <a:pt x="20865" y="7211"/>
                  </a:lnTo>
                  <a:lnTo>
                    <a:pt x="19737" y="8185"/>
                  </a:lnTo>
                  <a:lnTo>
                    <a:pt x="20096" y="9723"/>
                  </a:lnTo>
                  <a:lnTo>
                    <a:pt x="21634" y="10287"/>
                  </a:lnTo>
                  <a:lnTo>
                    <a:pt x="21582" y="11620"/>
                  </a:lnTo>
                  <a:lnTo>
                    <a:pt x="20147" y="12184"/>
                  </a:lnTo>
                  <a:lnTo>
                    <a:pt x="19942" y="13158"/>
                  </a:lnTo>
                  <a:lnTo>
                    <a:pt x="21070" y="14234"/>
                  </a:lnTo>
                  <a:lnTo>
                    <a:pt x="20608" y="15362"/>
                  </a:lnTo>
                  <a:lnTo>
                    <a:pt x="19019" y="15465"/>
                  </a:lnTo>
                  <a:lnTo>
                    <a:pt x="18404" y="16439"/>
                  </a:lnTo>
                  <a:lnTo>
                    <a:pt x="19122" y="17925"/>
                  </a:lnTo>
                  <a:lnTo>
                    <a:pt x="18096" y="18797"/>
                  </a:lnTo>
                  <a:lnTo>
                    <a:pt x="16763" y="18284"/>
                  </a:lnTo>
                  <a:lnTo>
                    <a:pt x="15431" y="19002"/>
                  </a:lnTo>
                  <a:lnTo>
                    <a:pt x="15277" y="20848"/>
                  </a:lnTo>
                  <a:lnTo>
                    <a:pt x="14149" y="21155"/>
                  </a:lnTo>
                  <a:lnTo>
                    <a:pt x="13021" y="19925"/>
                  </a:lnTo>
                  <a:lnTo>
                    <a:pt x="12252" y="20181"/>
                  </a:lnTo>
                  <a:lnTo>
                    <a:pt x="11739" y="21668"/>
                  </a:lnTo>
                  <a:lnTo>
                    <a:pt x="10201" y="21668"/>
                  </a:lnTo>
                  <a:lnTo>
                    <a:pt x="9740" y="20130"/>
                  </a:lnTo>
                  <a:lnTo>
                    <a:pt x="8253" y="19771"/>
                  </a:lnTo>
                  <a:lnTo>
                    <a:pt x="7125" y="21001"/>
                  </a:lnTo>
                  <a:lnTo>
                    <a:pt x="5895" y="20489"/>
                  </a:lnTo>
                  <a:lnTo>
                    <a:pt x="5946" y="18592"/>
                  </a:lnTo>
                  <a:lnTo>
                    <a:pt x="5177" y="18131"/>
                  </a:lnTo>
                  <a:lnTo>
                    <a:pt x="3383" y="18848"/>
                  </a:lnTo>
                  <a:lnTo>
                    <a:pt x="2614" y="17874"/>
                  </a:lnTo>
                  <a:lnTo>
                    <a:pt x="3383" y="16182"/>
                  </a:lnTo>
                  <a:lnTo>
                    <a:pt x="2922" y="15465"/>
                  </a:lnTo>
                  <a:lnTo>
                    <a:pt x="922" y="15516"/>
                  </a:lnTo>
                  <a:lnTo>
                    <a:pt x="512" y="14234"/>
                  </a:lnTo>
                  <a:lnTo>
                    <a:pt x="1948" y="12901"/>
                  </a:lnTo>
                  <a:lnTo>
                    <a:pt x="1896" y="12184"/>
                  </a:lnTo>
                  <a:lnTo>
                    <a:pt x="0" y="11415"/>
                  </a:lnTo>
                  <a:lnTo>
                    <a:pt x="51" y="10031"/>
                  </a:lnTo>
                  <a:lnTo>
                    <a:pt x="1948" y="9313"/>
                  </a:lnTo>
                  <a:lnTo>
                    <a:pt x="2101" y="8595"/>
                  </a:lnTo>
                  <a:lnTo>
                    <a:pt x="615" y="7160"/>
                  </a:lnTo>
                  <a:lnTo>
                    <a:pt x="1127" y="5878"/>
                  </a:lnTo>
                  <a:lnTo>
                    <a:pt x="3178" y="5981"/>
                  </a:lnTo>
                  <a:lnTo>
                    <a:pt x="3588" y="5417"/>
                  </a:lnTo>
                  <a:lnTo>
                    <a:pt x="2819" y="3520"/>
                  </a:lnTo>
                  <a:lnTo>
                    <a:pt x="3742" y="2597"/>
                  </a:lnTo>
                  <a:lnTo>
                    <a:pt x="5536" y="3417"/>
                  </a:lnTo>
                  <a:lnTo>
                    <a:pt x="6049" y="3058"/>
                  </a:lnTo>
                  <a:lnTo>
                    <a:pt x="6100" y="1264"/>
                  </a:lnTo>
                  <a:lnTo>
                    <a:pt x="7228" y="700"/>
                  </a:lnTo>
                  <a:lnTo>
                    <a:pt x="8510" y="2033"/>
                  </a:lnTo>
                  <a:lnTo>
                    <a:pt x="9689" y="1725"/>
                  </a:lnTo>
                  <a:close/>
                  <a:moveTo>
                    <a:pt x="10817" y="14422"/>
                  </a:moveTo>
                  <a:lnTo>
                    <a:pt x="11175" y="14388"/>
                  </a:lnTo>
                  <a:lnTo>
                    <a:pt x="11534" y="14354"/>
                  </a:lnTo>
                  <a:lnTo>
                    <a:pt x="11893" y="14268"/>
                  </a:lnTo>
                  <a:lnTo>
                    <a:pt x="12218" y="14166"/>
                  </a:lnTo>
                  <a:lnTo>
                    <a:pt x="12508" y="13995"/>
                  </a:lnTo>
                  <a:lnTo>
                    <a:pt x="12816" y="13807"/>
                  </a:lnTo>
                  <a:lnTo>
                    <a:pt x="13106" y="13602"/>
                  </a:lnTo>
                  <a:lnTo>
                    <a:pt x="13329" y="13380"/>
                  </a:lnTo>
                  <a:lnTo>
                    <a:pt x="13568" y="13106"/>
                  </a:lnTo>
                  <a:lnTo>
                    <a:pt x="13790" y="12850"/>
                  </a:lnTo>
                  <a:lnTo>
                    <a:pt x="13961" y="12560"/>
                  </a:lnTo>
                  <a:lnTo>
                    <a:pt x="14115" y="12269"/>
                  </a:lnTo>
                  <a:lnTo>
                    <a:pt x="14217" y="11927"/>
                  </a:lnTo>
                  <a:lnTo>
                    <a:pt x="14320" y="11568"/>
                  </a:lnTo>
                  <a:lnTo>
                    <a:pt x="14388" y="11210"/>
                  </a:lnTo>
                  <a:lnTo>
                    <a:pt x="14388" y="10851"/>
                  </a:lnTo>
                  <a:lnTo>
                    <a:pt x="14388" y="10492"/>
                  </a:lnTo>
                  <a:lnTo>
                    <a:pt x="14320" y="10133"/>
                  </a:lnTo>
                  <a:lnTo>
                    <a:pt x="14217" y="9808"/>
                  </a:lnTo>
                  <a:lnTo>
                    <a:pt x="14115" y="9467"/>
                  </a:lnTo>
                  <a:lnTo>
                    <a:pt x="13961" y="9142"/>
                  </a:lnTo>
                  <a:lnTo>
                    <a:pt x="13790" y="8851"/>
                  </a:lnTo>
                  <a:lnTo>
                    <a:pt x="13568" y="8595"/>
                  </a:lnTo>
                  <a:lnTo>
                    <a:pt x="13329" y="8322"/>
                  </a:lnTo>
                  <a:lnTo>
                    <a:pt x="13106" y="8100"/>
                  </a:lnTo>
                  <a:lnTo>
                    <a:pt x="12816" y="7894"/>
                  </a:lnTo>
                  <a:lnTo>
                    <a:pt x="12508" y="7741"/>
                  </a:lnTo>
                  <a:lnTo>
                    <a:pt x="12218" y="7570"/>
                  </a:lnTo>
                  <a:lnTo>
                    <a:pt x="11893" y="7433"/>
                  </a:lnTo>
                  <a:lnTo>
                    <a:pt x="11534" y="7382"/>
                  </a:lnTo>
                  <a:lnTo>
                    <a:pt x="11175" y="7313"/>
                  </a:lnTo>
                  <a:lnTo>
                    <a:pt x="10817" y="7313"/>
                  </a:lnTo>
                  <a:lnTo>
                    <a:pt x="10441" y="7313"/>
                  </a:lnTo>
                  <a:lnTo>
                    <a:pt x="10082" y="7382"/>
                  </a:lnTo>
                  <a:lnTo>
                    <a:pt x="9757" y="7433"/>
                  </a:lnTo>
                  <a:lnTo>
                    <a:pt x="9432" y="7570"/>
                  </a:lnTo>
                  <a:lnTo>
                    <a:pt x="9142" y="7741"/>
                  </a:lnTo>
                  <a:lnTo>
                    <a:pt x="8834" y="7894"/>
                  </a:lnTo>
                  <a:lnTo>
                    <a:pt x="8544" y="8100"/>
                  </a:lnTo>
                  <a:lnTo>
                    <a:pt x="8287" y="8322"/>
                  </a:lnTo>
                  <a:lnTo>
                    <a:pt x="8048" y="8595"/>
                  </a:lnTo>
                  <a:lnTo>
                    <a:pt x="7860" y="8851"/>
                  </a:lnTo>
                  <a:lnTo>
                    <a:pt x="7689" y="9142"/>
                  </a:lnTo>
                  <a:lnTo>
                    <a:pt x="7536" y="9467"/>
                  </a:lnTo>
                  <a:lnTo>
                    <a:pt x="7399" y="9808"/>
                  </a:lnTo>
                  <a:lnTo>
                    <a:pt x="7331" y="10133"/>
                  </a:lnTo>
                  <a:lnTo>
                    <a:pt x="7262" y="10492"/>
                  </a:lnTo>
                  <a:lnTo>
                    <a:pt x="7262" y="10851"/>
                  </a:lnTo>
                  <a:lnTo>
                    <a:pt x="7262" y="11210"/>
                  </a:lnTo>
                  <a:lnTo>
                    <a:pt x="7331" y="11568"/>
                  </a:lnTo>
                  <a:lnTo>
                    <a:pt x="7399" y="11927"/>
                  </a:lnTo>
                  <a:lnTo>
                    <a:pt x="7536" y="12269"/>
                  </a:lnTo>
                  <a:lnTo>
                    <a:pt x="7689" y="12560"/>
                  </a:lnTo>
                  <a:lnTo>
                    <a:pt x="7860" y="12850"/>
                  </a:lnTo>
                  <a:lnTo>
                    <a:pt x="8048" y="13106"/>
                  </a:lnTo>
                  <a:lnTo>
                    <a:pt x="8287" y="13380"/>
                  </a:lnTo>
                  <a:lnTo>
                    <a:pt x="8544" y="13602"/>
                  </a:lnTo>
                  <a:lnTo>
                    <a:pt x="8834" y="13807"/>
                  </a:lnTo>
                  <a:lnTo>
                    <a:pt x="9142" y="13995"/>
                  </a:lnTo>
                  <a:lnTo>
                    <a:pt x="9432" y="14166"/>
                  </a:lnTo>
                  <a:lnTo>
                    <a:pt x="9757" y="14268"/>
                  </a:lnTo>
                  <a:lnTo>
                    <a:pt x="10082" y="14354"/>
                  </a:lnTo>
                  <a:lnTo>
                    <a:pt x="10441" y="14388"/>
                  </a:lnTo>
                  <a:lnTo>
                    <a:pt x="10817" y="14422"/>
                  </a:lnTo>
                  <a:close/>
                </a:path>
              </a:pathLst>
            </a:custGeom>
            <a:solidFill>
              <a:srgbClr val="C0C0C0"/>
            </a:solidFill>
            <a:ln w="9525">
              <a:round/>
              <a:headEnd/>
              <a:tailEnd/>
            </a:ln>
            <a:effectLst/>
            <a:scene3d>
              <a:camera prst="legacyPerspectiveFront">
                <a:rot lat="20099998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0C0C0"/>
              </a:extrusionClr>
              <a:contourClr>
                <a:srgbClr val="C0C0C0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flatTx/>
            </a:bodyPr>
            <a:lstStyle/>
            <a:p>
              <a:endParaRPr lang="en-US"/>
            </a:p>
          </p:txBody>
        </p:sp>
      </p:grpSp>
      <p:pic>
        <p:nvPicPr>
          <p:cNvPr id="10" name="Picture 14" descr="C:\Users\Kasa\AppData\Local\Microsoft\Windows\Temporary Internet Files\Content.IE5\SC98BCB1\MP91021641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3644900"/>
            <a:ext cx="3687763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03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Informacioni sistemi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72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Informacioni sistem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05308" y="1906073"/>
            <a:ext cx="9522944" cy="4094677"/>
          </a:xfrm>
        </p:spPr>
        <p:txBody>
          <a:bodyPr/>
          <a:lstStyle/>
          <a:p>
            <a:r>
              <a:rPr lang="pl-PL" sz="2400" dirty="0" smtClean="0"/>
              <a:t>Visoko uređeni skup metoda, procesa i operacija za prikupljanje, čuvanje, obradu, prenošenje i distribuciju podataka u okviru </a:t>
            </a:r>
            <a:r>
              <a:rPr lang="en-US" sz="2400" dirty="0" err="1" smtClean="0"/>
              <a:t>jedne</a:t>
            </a:r>
            <a:r>
              <a:rPr lang="en-US" sz="2400" dirty="0" smtClean="0"/>
              <a:t> </a:t>
            </a:r>
            <a:r>
              <a:rPr lang="en-US" sz="2400" dirty="0" err="1" smtClean="0"/>
              <a:t>organizacije</a:t>
            </a:r>
            <a:r>
              <a:rPr lang="en-US" sz="2400" dirty="0" smtClean="0"/>
              <a:t>, </a:t>
            </a:r>
            <a:r>
              <a:rPr lang="en-US" sz="2400" dirty="0" err="1" smtClean="0"/>
              <a:t>uključujući</a:t>
            </a:r>
            <a:r>
              <a:rPr lang="en-US" sz="2400" dirty="0" smtClean="0"/>
              <a:t> </a:t>
            </a:r>
            <a:r>
              <a:rPr lang="en-US" sz="2400" dirty="0" err="1" smtClean="0"/>
              <a:t>opremu</a:t>
            </a:r>
            <a:r>
              <a:rPr lang="sr-Latn-RS" sz="2400" dirty="0" smtClean="0"/>
              <a:t> </a:t>
            </a:r>
            <a:r>
              <a:rPr lang="fi-FI" sz="2400" dirty="0" smtClean="0"/>
              <a:t>koja se u tu svrhu koristi kao i ljude koji se</a:t>
            </a:r>
            <a:r>
              <a:rPr lang="sr-Latn-RS" sz="2400" dirty="0" smtClean="0"/>
              <a:t> </a:t>
            </a:r>
            <a:r>
              <a:rPr lang="en-US" sz="2400" dirty="0" err="1" smtClean="0"/>
              <a:t>tim</a:t>
            </a:r>
            <a:r>
              <a:rPr lang="en-US" sz="2400" dirty="0" smtClean="0"/>
              <a:t> </a:t>
            </a:r>
            <a:r>
              <a:rPr lang="en-US" sz="2400" dirty="0" err="1" smtClean="0"/>
              <a:t>aktivnostima</a:t>
            </a:r>
            <a:r>
              <a:rPr lang="en-US" sz="2400" dirty="0" smtClean="0"/>
              <a:t> </a:t>
            </a:r>
            <a:r>
              <a:rPr lang="en-US" sz="2400" dirty="0" err="1" smtClean="0"/>
              <a:t>bave</a:t>
            </a:r>
            <a:r>
              <a:rPr lang="en-US" sz="2400" dirty="0" smtClean="0"/>
              <a:t>.</a:t>
            </a:r>
            <a:endParaRPr lang="sr-Latn-RS" sz="2400" dirty="0" smtClean="0"/>
          </a:p>
          <a:p>
            <a:r>
              <a:rPr lang="sr-Latn-RS" sz="2400" dirty="0" smtClean="0"/>
              <a:t>Cilj inofrmaciong sistema je da unapredi poslovanje nekog preduzeća, obrazovne institucije, instituta, državne upreave (E-uprava)...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3913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Sastavni delovi informacionog sistema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2640013" y="3000376"/>
            <a:ext cx="3346450" cy="2786063"/>
          </a:xfrm>
          <a:prstGeom prst="rect">
            <a:avLst/>
          </a:prstGeom>
        </p:spPr>
        <p:txBody>
          <a:bodyPr/>
          <a:lstStyle/>
          <a:p>
            <a:r>
              <a:rPr lang="sr-Latn-RS" smtClean="0"/>
              <a:t>Hardver</a:t>
            </a:r>
          </a:p>
          <a:p>
            <a:r>
              <a:rPr lang="sr-Latn-RS" smtClean="0"/>
              <a:t>Softver</a:t>
            </a:r>
          </a:p>
          <a:p>
            <a:r>
              <a:rPr lang="sr-Latn-RS" smtClean="0"/>
              <a:t>Telekomunikacije</a:t>
            </a:r>
          </a:p>
          <a:p>
            <a:r>
              <a:rPr lang="sr-Latn-RS" smtClean="0"/>
              <a:t>Baze podataka</a:t>
            </a:r>
          </a:p>
          <a:p>
            <a:r>
              <a:rPr lang="sr-Latn-RS" smtClean="0"/>
              <a:t>Ljudski resursi</a:t>
            </a:r>
          </a:p>
          <a:p>
            <a:endParaRPr lang="sr-Latn-RS" smtClean="0"/>
          </a:p>
        </p:txBody>
      </p:sp>
      <p:pic>
        <p:nvPicPr>
          <p:cNvPr id="10" name="Content Placeholder 9" descr="network.pn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1688" y="2928939"/>
            <a:ext cx="3560762" cy="2670175"/>
          </a:xfrm>
          <a:prstGeom prst="rect">
            <a:avLst/>
          </a:prstGeom>
        </p:spPr>
      </p:pic>
      <p:pic>
        <p:nvPicPr>
          <p:cNvPr id="11" name="Picture 10" descr="different-softwa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1" y="2928939"/>
            <a:ext cx="3643313" cy="273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omputer-network-repai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1" y="2928939"/>
            <a:ext cx="3857625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mysql_databa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9" y="2928939"/>
            <a:ext cx="271462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Database-Marketing-header-2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2928938"/>
            <a:ext cx="38862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91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Hardver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7223" y="1692924"/>
            <a:ext cx="4881249" cy="38163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sr-Latn-RS" sz="2400" dirty="0"/>
              <a:t>Danas ne može da se zamisli ni najednostavnije poslovno rešenje bez PC računara</a:t>
            </a:r>
          </a:p>
          <a:p>
            <a:pPr>
              <a:lnSpc>
                <a:spcPct val="80000"/>
              </a:lnSpc>
            </a:pPr>
            <a:r>
              <a:rPr lang="sr-Latn-RS" sz="2400" dirty="0"/>
              <a:t>Za implementaciju ideje informaciong sistema potrebna je mrežna infrastruktura pre svega žična.</a:t>
            </a:r>
          </a:p>
          <a:p>
            <a:pPr>
              <a:lnSpc>
                <a:spcPct val="80000"/>
              </a:lnSpc>
            </a:pPr>
            <a:r>
              <a:rPr lang="sr-Latn-RS" sz="2400" dirty="0"/>
              <a:t>Potrebno je obezbediti deljenje  perifernih uređaja – štampača.</a:t>
            </a:r>
          </a:p>
          <a:p>
            <a:pPr>
              <a:lnSpc>
                <a:spcPct val="80000"/>
              </a:lnSpc>
            </a:pPr>
            <a:r>
              <a:rPr lang="sr-Latn-RS" sz="2400" dirty="0"/>
              <a:t>Serverske stanice za jedinstvenu bazu podataka.</a:t>
            </a:r>
            <a:endParaRPr lang="en-US" sz="2400" dirty="0"/>
          </a:p>
        </p:txBody>
      </p:sp>
      <p:pic>
        <p:nvPicPr>
          <p:cNvPr id="5" name="Content Placeholder 4" descr="HiPerStation 2000i - angle.jp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999" y="2597151"/>
            <a:ext cx="4748011" cy="36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2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Softver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25004" y="1928814"/>
            <a:ext cx="5291004" cy="4428758"/>
          </a:xfrm>
          <a:prstGeom prst="rect">
            <a:avLst/>
          </a:prstGeom>
        </p:spPr>
        <p:txBody>
          <a:bodyPr rtlCol="0">
            <a:normAutofit lnSpcReduction="10000"/>
          </a:bodyPr>
          <a:lstStyle/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 smtClean="0"/>
              <a:t>Pored opretivnog sistema i kancelarijskih programa potreban je i...</a:t>
            </a:r>
          </a:p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 smtClean="0"/>
              <a:t>Softver koji će da poveže sve hardverske resures i unapredi poslovanje preduzeća (</a:t>
            </a:r>
            <a:r>
              <a:rPr lang="en-US" dirty="0" err="1" smtClean="0"/>
              <a:t>fina</a:t>
            </a:r>
            <a:r>
              <a:rPr lang="sr-Latn-RS" dirty="0" smtClean="0"/>
              <a:t>sije</a:t>
            </a:r>
            <a:r>
              <a:rPr lang="en-US" dirty="0" smtClean="0"/>
              <a:t>, </a:t>
            </a:r>
            <a:r>
              <a:rPr lang="en-US" dirty="0" err="1" smtClean="0"/>
              <a:t>proizvodnj</a:t>
            </a:r>
            <a:r>
              <a:rPr lang="sr-Latn-RS" dirty="0" smtClean="0"/>
              <a:t>a</a:t>
            </a:r>
            <a:r>
              <a:rPr lang="en-US" dirty="0" smtClean="0"/>
              <a:t>, </a:t>
            </a:r>
            <a:r>
              <a:rPr lang="en-US" dirty="0" err="1" smtClean="0"/>
              <a:t>upravljanju</a:t>
            </a:r>
            <a:r>
              <a:rPr lang="en-US" dirty="0" smtClean="0"/>
              <a:t> </a:t>
            </a:r>
            <a:r>
              <a:rPr lang="en-US" dirty="0" err="1" smtClean="0"/>
              <a:t>odnosa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klijentima</a:t>
            </a:r>
            <a:r>
              <a:rPr lang="en-US" dirty="0" smtClean="0"/>
              <a:t>, </a:t>
            </a:r>
            <a:r>
              <a:rPr lang="en-US" dirty="0" err="1" smtClean="0"/>
              <a:t>lanc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nabav</a:t>
            </a:r>
            <a:r>
              <a:rPr lang="sr-Latn-RS" dirty="0" smtClean="0"/>
              <a:t>k</a:t>
            </a:r>
            <a:r>
              <a:rPr lang="en-US" dirty="0" smtClean="0"/>
              <a:t>e, </a:t>
            </a:r>
            <a:r>
              <a:rPr lang="en-US" dirty="0" err="1" smtClean="0"/>
              <a:t>analitika</a:t>
            </a:r>
            <a:r>
              <a:rPr lang="en-US" dirty="0" smtClean="0"/>
              <a:t> </a:t>
            </a:r>
            <a:r>
              <a:rPr lang="sr-Latn-RS" dirty="0" smtClean="0"/>
              <a:t>,</a:t>
            </a:r>
            <a:r>
              <a:rPr lang="en-US" dirty="0" err="1" smtClean="0"/>
              <a:t>elektronsko</a:t>
            </a:r>
            <a:r>
              <a:rPr lang="en-US" dirty="0" smtClean="0"/>
              <a:t> </a:t>
            </a:r>
            <a:r>
              <a:rPr lang="en-US" dirty="0" err="1" smtClean="0"/>
              <a:t>poslovanje</a:t>
            </a:r>
            <a:r>
              <a:rPr lang="sr-Latn-RS" dirty="0" smtClean="0"/>
              <a:t>). </a:t>
            </a:r>
          </a:p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 smtClean="0"/>
              <a:t>Primer ovakvog softvera je Microsoft Navision namenjen za preduzeća srednje veličine ili SAP namenjen za velike kompanije kojima su poslovnice geografski udaljene.</a:t>
            </a:r>
            <a:endParaRPr lang="en-US" dirty="0"/>
          </a:p>
        </p:txBody>
      </p:sp>
      <p:pic>
        <p:nvPicPr>
          <p:cNvPr id="5" name="Content Placeholder 4" descr="2-navision-accounting-software-for-145-billion.jpg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96063" y="4786313"/>
            <a:ext cx="2762250" cy="1219200"/>
          </a:xfrm>
          <a:prstGeom prst="rect">
            <a:avLst/>
          </a:prstGeom>
        </p:spPr>
      </p:pic>
      <p:pic>
        <p:nvPicPr>
          <p:cNvPr id="6" name="Picture 5" descr="sap_chann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928814"/>
            <a:ext cx="23812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15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Telekomunikacije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74873" y="1989138"/>
            <a:ext cx="7920037" cy="3816350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Informacioni sistem ne može da se zamisli bez komunikacije korisnika. P</a:t>
            </a:r>
            <a:r>
              <a:rPr lang="en-US" dirty="0"/>
              <a:t>o</a:t>
            </a:r>
            <a:r>
              <a:rPr lang="sr-Latn-RS" dirty="0"/>
              <a:t>d tim se misli deljenje / razmena dokumenata, podataka, uopšte razmena informacija. Time se postiže unapređenje poslovanja.</a:t>
            </a:r>
          </a:p>
          <a:p>
            <a:r>
              <a:rPr lang="sr-Latn-RS" dirty="0"/>
              <a:t>Dakle potrebno je komponente IS povezati u mrežu.</a:t>
            </a:r>
          </a:p>
          <a:p>
            <a:r>
              <a:rPr lang="sr-Latn-RS" dirty="0"/>
              <a:t>LAN – lokalna mreža unutar jedne zgrade</a:t>
            </a:r>
          </a:p>
          <a:p>
            <a:r>
              <a:rPr lang="sr-Latn-RS" dirty="0"/>
              <a:t>WAN – Globalna mreža, povezivanje udaljenih regija</a:t>
            </a:r>
          </a:p>
          <a:p>
            <a:r>
              <a:rPr lang="sr-Latn-RS" dirty="0"/>
              <a:t>Imternet daje mogućnost pristupa raznim podacima, bazama podataka, takođe je moguće daljinski rešiti pojedine poslove, unapređuje komunikaciju (VoIP, video konferencije)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1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Tipovi baza 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8186" y="1790163"/>
            <a:ext cx="9510065" cy="4015325"/>
          </a:xfrm>
        </p:spPr>
        <p:txBody>
          <a:bodyPr/>
          <a:lstStyle/>
          <a:p>
            <a:r>
              <a:rPr lang="sr-Latn-RS" dirty="0" smtClean="0"/>
              <a:t>Lokalne baze podataka</a:t>
            </a:r>
          </a:p>
          <a:p>
            <a:pPr lvl="1"/>
            <a:r>
              <a:rPr lang="sr-Latn-RS" dirty="0" smtClean="0"/>
              <a:t>Nalaze se na lokalnom disku računara</a:t>
            </a:r>
          </a:p>
          <a:p>
            <a:pPr lvl="1"/>
            <a:r>
              <a:rPr lang="sr-Latn-RS" dirty="0" smtClean="0"/>
              <a:t>Bazi podataka može da pristupa samo jedan korisnik</a:t>
            </a:r>
          </a:p>
          <a:p>
            <a:r>
              <a:rPr lang="sr-Latn-RS" dirty="0" smtClean="0"/>
              <a:t>Klijent/server baze podataka</a:t>
            </a:r>
          </a:p>
          <a:p>
            <a:pPr lvl="1"/>
            <a:r>
              <a:rPr lang="sr-Latn-RS" dirty="0" smtClean="0"/>
              <a:t>Baza podataka se nalazi na serveru</a:t>
            </a:r>
          </a:p>
          <a:p>
            <a:pPr lvl="1"/>
            <a:r>
              <a:rPr lang="sr-Latn-RS" dirty="0" smtClean="0"/>
              <a:t>Bazi podataka može „istovremeno“ da pristupa više korisnika</a:t>
            </a:r>
          </a:p>
          <a:p>
            <a:pPr lvl="1"/>
            <a:r>
              <a:rPr lang="sr-Latn-RS" dirty="0" smtClean="0"/>
              <a:t>Primer - informacioni sistem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234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Ljudski resursi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08214" y="1989138"/>
            <a:ext cx="7920037" cy="1225550"/>
          </a:xfrm>
        </p:spPr>
        <p:txBody>
          <a:bodyPr rtlCol="0">
            <a:normAutofit/>
          </a:bodyPr>
          <a:lstStyle/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Dobiti maksimum iz implementiranog IS nije moguć bez stručnog kadra.</a:t>
            </a:r>
          </a:p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Radnike u IS okruženju možemo podeliti u dve grupe</a:t>
            </a:r>
          </a:p>
          <a:p>
            <a:pPr indent="-182880">
              <a:buClr>
                <a:srgbClr val="F14124">
                  <a:lumMod val="75000"/>
                </a:srgbClr>
              </a:buClr>
              <a:defRPr/>
            </a:pPr>
            <a:endParaRPr lang="sr-Latn-R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>
              <a:buClr>
                <a:srgbClr val="F14124">
                  <a:lumMod val="75000"/>
                </a:srgbClr>
              </a:buClr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52689" y="3357564"/>
            <a:ext cx="3786187" cy="14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182563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47688" indent="-182563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</a:pPr>
            <a:r>
              <a:rPr lang="sr-Latn-RS"/>
              <a:t>Korisnici IS</a:t>
            </a:r>
          </a:p>
          <a:p>
            <a:pPr lvl="1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</a:pPr>
            <a:r>
              <a:rPr lang="sr-Latn-RS"/>
              <a:t>Radnici sa znanjem</a:t>
            </a:r>
          </a:p>
          <a:p>
            <a:pPr lvl="1"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</a:pPr>
            <a:r>
              <a:rPr lang="sr-Latn-RS"/>
              <a:t>Radnici sa podacima</a:t>
            </a:r>
          </a:p>
          <a:p>
            <a:pPr>
              <a:spcBef>
                <a:spcPct val="20000"/>
              </a:spcBef>
              <a:spcAft>
                <a:spcPts val="300"/>
              </a:spcAft>
              <a:buClr>
                <a:srgbClr val="C3260C"/>
              </a:buClr>
              <a:buSzPct val="130000"/>
              <a:buFont typeface="Georgia" panose="02040502050405020303" pitchFamily="18" charset="0"/>
              <a:buChar char="*"/>
            </a:pPr>
            <a:r>
              <a:rPr lang="sr-Latn-RS"/>
              <a:t>Specijalistički kadrovi IS</a:t>
            </a:r>
          </a:p>
        </p:txBody>
      </p:sp>
      <p:pic>
        <p:nvPicPr>
          <p:cNvPr id="6" name="Picture 5" descr="a588-effective-it-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3357563"/>
            <a:ext cx="35560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134523222-594x33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4" y="3357564"/>
            <a:ext cx="38576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36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Ljudski resursi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43808" y="1860350"/>
            <a:ext cx="7920037" cy="3816350"/>
          </a:xfrm>
        </p:spPr>
        <p:txBody>
          <a:bodyPr rtlCol="0">
            <a:normAutofit lnSpcReduction="10000"/>
          </a:bodyPr>
          <a:lstStyle/>
          <a:p>
            <a:pPr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Korisnici IS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programersko osoblje – korisnici aplikacija. Za realizaciju svojih poslova koriste aplikacije (analiza poslovanja, unos podataka)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Komandni nivo – Upoznati su sa funkcionisanjem aplikacja u potpunosti i u mogućnosti su da naprave izvesnu naigradnju aplikacije.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Programerski nivo krajnjih korisnika – poznaju softverske alate – osoposobljeni za izradu novih aplikacija.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Osoblje za funkcionalnu podršku – Zadatak im je da usavršavaju IS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Osoblje za podršku krajnjim korisnicima – Najviši nivo poznavanja IS</a:t>
            </a:r>
          </a:p>
          <a:p>
            <a:pPr marL="548640" lvl="1" indent="-182880">
              <a:buClr>
                <a:schemeClr val="accent6">
                  <a:lumMod val="75000"/>
                </a:schemeClr>
              </a:buClr>
              <a:defRPr/>
            </a:pPr>
            <a:endParaRPr lang="sr-Latn-R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19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Ljudski resursi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208213" y="1989138"/>
            <a:ext cx="4030662" cy="3816350"/>
          </a:xfrm>
        </p:spPr>
        <p:txBody>
          <a:bodyPr/>
          <a:lstStyle/>
          <a:p>
            <a:r>
              <a:rPr lang="sr-Latn-RS" smtClean="0"/>
              <a:t>Specijalističko osoblje IS</a:t>
            </a:r>
          </a:p>
          <a:p>
            <a:pPr lvl="1"/>
            <a:r>
              <a:rPr lang="sr-Latn-RS" smtClean="0"/>
              <a:t>Direktor IS</a:t>
            </a:r>
          </a:p>
          <a:p>
            <a:pPr lvl="1"/>
            <a:r>
              <a:rPr lang="sr-Latn-RS" smtClean="0"/>
              <a:t>Administrator baze</a:t>
            </a:r>
          </a:p>
          <a:p>
            <a:pPr lvl="1"/>
            <a:r>
              <a:rPr lang="sr-Latn-RS" smtClean="0"/>
              <a:t>Projektant TK mreža</a:t>
            </a:r>
          </a:p>
          <a:p>
            <a:pPr lvl="1"/>
            <a:r>
              <a:rPr lang="sr-Latn-RS" smtClean="0"/>
              <a:t>Sistem analitičar</a:t>
            </a:r>
          </a:p>
          <a:p>
            <a:pPr lvl="1"/>
            <a:r>
              <a:rPr lang="sr-Latn-RS" smtClean="0"/>
              <a:t>Projektant IS</a:t>
            </a:r>
          </a:p>
          <a:p>
            <a:pPr lvl="1"/>
            <a:r>
              <a:rPr lang="sr-Latn-RS" smtClean="0"/>
              <a:t>Programer</a:t>
            </a:r>
          </a:p>
        </p:txBody>
      </p:sp>
      <p:pic>
        <p:nvPicPr>
          <p:cNvPr id="4" name="Picture 3" descr="it-menadz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63" y="2071689"/>
            <a:ext cx="401161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0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Šematski prikaz IS </a:t>
            </a:r>
            <a:endParaRPr lang="en-US" dirty="0"/>
          </a:p>
        </p:txBody>
      </p:sp>
      <p:pic>
        <p:nvPicPr>
          <p:cNvPr id="4" name="Picture 3" descr="w0005-nn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500189"/>
            <a:ext cx="8929688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310064" y="6286500"/>
            <a:ext cx="3621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sr-Latn-RS"/>
              <a:t>Najkopiranija šema svih vremena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5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Termini sa šeme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208214" y="1989138"/>
            <a:ext cx="7920037" cy="3816350"/>
          </a:xfrm>
        </p:spPr>
        <p:txBody>
          <a:bodyPr/>
          <a:lstStyle/>
          <a:p>
            <a:r>
              <a:rPr lang="sr-Latn-RS" smtClean="0"/>
              <a:t>CRM – Custimer Relatinonship Management – Deo IS koji koristi strategije, softver i web rešenja koji omogućava preduzeću da organizuje odnos sa klijentima</a:t>
            </a:r>
          </a:p>
          <a:p>
            <a:pPr lvl="1"/>
            <a:r>
              <a:rPr lang="sr-Latn-RS" smtClean="0"/>
              <a:t>Elektornska trgovina (on line)</a:t>
            </a:r>
          </a:p>
          <a:p>
            <a:pPr lvl="1"/>
            <a:r>
              <a:rPr lang="sr-Latn-RS" smtClean="0"/>
              <a:t>Povratna informacija od kupaca (ankete)</a:t>
            </a:r>
          </a:p>
          <a:p>
            <a:r>
              <a:rPr lang="sr-Latn-RS" smtClean="0"/>
              <a:t>ERP - Entrprise Resource Planing – Predstavlja sinonim za IS</a:t>
            </a:r>
          </a:p>
          <a:p>
            <a:pPr lvl="1"/>
            <a:r>
              <a:rPr lang="sr-Latn-RS" smtClean="0"/>
              <a:t>ERP je softver koji integriše i automatizuje sve poslovne procese</a:t>
            </a:r>
          </a:p>
        </p:txBody>
      </p:sp>
    </p:spTree>
    <p:extLst>
      <p:ext uri="{BB962C8B-B14F-4D97-AF65-F5344CB8AC3E}">
        <p14:creationId xmlns:p14="http://schemas.microsoft.com/office/powerpoint/2010/main" val="231885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Termini sa šeme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208214" y="1989138"/>
            <a:ext cx="7920037" cy="3816350"/>
          </a:xfrm>
        </p:spPr>
        <p:txBody>
          <a:bodyPr/>
          <a:lstStyle/>
          <a:p>
            <a:r>
              <a:rPr lang="sr-Latn-RS" smtClean="0"/>
              <a:t>B2B - </a:t>
            </a:r>
            <a:r>
              <a:rPr lang="en-US" smtClean="0"/>
              <a:t>Business to business</a:t>
            </a:r>
            <a:r>
              <a:rPr lang="sr-Latn-RS" smtClean="0"/>
              <a:t> – Komunikacija firma sa firmom (firma sa bankom, firma sa poreskom upravom i sl)</a:t>
            </a:r>
          </a:p>
          <a:p>
            <a:r>
              <a:rPr lang="sr-Latn-RS" smtClean="0"/>
              <a:t>B2C - </a:t>
            </a:r>
            <a:r>
              <a:rPr lang="en-US" smtClean="0"/>
              <a:t>Business to </a:t>
            </a:r>
            <a:r>
              <a:rPr lang="sr-Latn-RS" smtClean="0"/>
              <a:t>customer – Komunikacija firma sa kupcima (web prodavnica)</a:t>
            </a:r>
          </a:p>
          <a:p>
            <a:r>
              <a:rPr lang="sr-Latn-RS" smtClean="0"/>
              <a:t>C2C – Customer to Customer – Komunikacija kupac sa kupcem uz arbitražu firme (Aukcije - Limundo)</a:t>
            </a:r>
          </a:p>
          <a:p>
            <a:r>
              <a:rPr lang="sr-Latn-RS" smtClean="0"/>
              <a:t>F</a:t>
            </a:r>
            <a:r>
              <a:rPr lang="en-US" smtClean="0"/>
              <a:t>i</a:t>
            </a:r>
            <a:r>
              <a:rPr lang="sr-Latn-RS" smtClean="0"/>
              <a:t>reWall – Zaštitni zid od neovlašćenog ulaska</a:t>
            </a:r>
          </a:p>
        </p:txBody>
      </p:sp>
    </p:spTree>
    <p:extLst>
      <p:ext uri="{BB962C8B-B14F-4D97-AF65-F5344CB8AC3E}">
        <p14:creationId xmlns:p14="http://schemas.microsoft.com/office/powerpoint/2010/main" val="30712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izgledale</a:t>
            </a:r>
            <a:r>
              <a:rPr lang="en-US" dirty="0" smtClean="0"/>
              <a:t> </a:t>
            </a:r>
            <a:r>
              <a:rPr lang="en-US" dirty="0" err="1" smtClean="0"/>
              <a:t>baze</a:t>
            </a:r>
            <a:r>
              <a:rPr lang="en-US" dirty="0" smtClean="0"/>
              <a:t> </a:t>
            </a:r>
            <a:r>
              <a:rPr lang="en-US" dirty="0" err="1" smtClean="0"/>
              <a:t>podataka</a:t>
            </a:r>
            <a:r>
              <a:rPr lang="en-US" dirty="0" smtClean="0"/>
              <a:t> pre 20 </a:t>
            </a:r>
            <a:r>
              <a:rPr lang="en-US" dirty="0" err="1" smtClean="0"/>
              <a:t>godina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407598"/>
            <a:ext cx="4688230" cy="351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469" y="2280030"/>
            <a:ext cx="5163760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3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en-US" dirty="0" err="1"/>
              <a:t>Zašto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18186" y="1931829"/>
            <a:ext cx="7951721" cy="3809263"/>
          </a:xfrm>
        </p:spPr>
        <p:txBody>
          <a:bodyPr rtlCol="0">
            <a:normAutofit/>
          </a:bodyPr>
          <a:lstStyle/>
          <a:p>
            <a:pPr indent="-182880">
              <a:buClr>
                <a:srgbClr val="F14124">
                  <a:lumMod val="75000"/>
                </a:srgbClr>
              </a:buClr>
              <a:defRPr/>
            </a:pPr>
            <a:r>
              <a:rPr lang="sr-Latn-RS" dirty="0"/>
              <a:t>Gde koristimo baze podataka – koja je njihova primena?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sr-Latn-RS" dirty="0"/>
              <a:t>Poslovanje preduzeća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sr-Latn-RS" dirty="0"/>
              <a:t>Policijska baza podataka </a:t>
            </a:r>
            <a:endParaRPr lang="en-US" dirty="0" smtClean="0"/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sr-Latn-RS" dirty="0" smtClean="0"/>
              <a:t>Škole</a:t>
            </a:r>
            <a:r>
              <a:rPr lang="sr-Latn-RS" dirty="0"/>
              <a:t>, fakulteti – Baze učenika, studenata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sr-Latn-RS" dirty="0"/>
              <a:t>Zdravstvo</a:t>
            </a:r>
          </a:p>
          <a:p>
            <a:pPr marL="502920" indent="-457200">
              <a:buClr>
                <a:srgbClr val="F14124">
                  <a:lumMod val="75000"/>
                </a:srgbClr>
              </a:buClr>
              <a:buFont typeface="+mj-lt"/>
              <a:buAutoNum type="arabicPeriod"/>
              <a:defRPr/>
            </a:pPr>
            <a:r>
              <a:rPr lang="sr-Latn-RS" dirty="0"/>
              <a:t>Politika </a:t>
            </a:r>
          </a:p>
          <a:p>
            <a:pPr indent="-182880">
              <a:buClr>
                <a:schemeClr val="accent6">
                  <a:lumMod val="75000"/>
                </a:schemeClr>
              </a:buClr>
              <a:defRPr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algn="ctr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Gde još koristimo baze podataka?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59854" y="2150772"/>
            <a:ext cx="9368397" cy="3654716"/>
          </a:xfrm>
        </p:spPr>
        <p:txBody>
          <a:bodyPr/>
          <a:lstStyle/>
          <a:p>
            <a:r>
              <a:rPr lang="sr-Latn-RS" dirty="0" smtClean="0"/>
              <a:t>INTERNET? Ali gde na internetu?</a:t>
            </a:r>
          </a:p>
          <a:p>
            <a:r>
              <a:rPr lang="sr-Latn-RS" dirty="0" smtClean="0"/>
              <a:t>Primer web stranice koja koristi bazu podataka je </a:t>
            </a:r>
            <a:r>
              <a:rPr lang="sr-Latn-RS" dirty="0" smtClean="0">
                <a:hlinkClick r:id="rId2"/>
              </a:rPr>
              <a:t>www.IMDB.com</a:t>
            </a:r>
            <a:r>
              <a:rPr lang="sr-Latn-RS" dirty="0" smtClean="0"/>
              <a:t> –Internet Movie Data Base</a:t>
            </a:r>
          </a:p>
          <a:p>
            <a:r>
              <a:rPr lang="sr-Latn-RS" dirty="0" smtClean="0"/>
              <a:t>Socijalne mreže</a:t>
            </a:r>
          </a:p>
          <a:p>
            <a:r>
              <a:rPr lang="sr-Latn-RS" dirty="0" smtClean="0"/>
              <a:t>Dinamičke web stranice</a:t>
            </a:r>
          </a:p>
          <a:p>
            <a:r>
              <a:rPr lang="sr-Latn-RS" dirty="0" smtClean="0"/>
              <a:t>Kako to sve izgleda? Mi imamo formu – web stranicu kojoj pristupamo, a podaci koji se na njoj prikazuju potiču iz baze podataka koja se nalazi „iza“ te forme. </a:t>
            </a:r>
          </a:p>
          <a:p>
            <a:r>
              <a:rPr lang="sr-Latn-RS" dirty="0" smtClean="0"/>
              <a:t>Termini Front End i Back End.</a:t>
            </a:r>
          </a:p>
        </p:txBody>
      </p:sp>
    </p:spTree>
    <p:extLst>
      <p:ext uri="{BB962C8B-B14F-4D97-AF65-F5344CB8AC3E}">
        <p14:creationId xmlns:p14="http://schemas.microsoft.com/office/powerpoint/2010/main" val="303897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en-US" dirty="0" smtClean="0"/>
              <a:t>IMDB.COM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913" y="1268414"/>
            <a:ext cx="6221412" cy="52800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257301"/>
            <a:ext cx="6264275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91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>
              <a:buClr>
                <a:schemeClr val="accent6">
                  <a:lumMod val="75000"/>
                </a:schemeClr>
              </a:buClr>
              <a:defRPr/>
            </a:pPr>
            <a:r>
              <a:rPr lang="sr-Latn-RS" dirty="0" smtClean="0"/>
              <a:t>Picasa</a:t>
            </a:r>
            <a:endParaRPr lang="en-US" dirty="0"/>
          </a:p>
        </p:txBody>
      </p:sp>
      <p:pic>
        <p:nvPicPr>
          <p:cNvPr id="9" name="Content Placeholder 8" descr="Picasa.jpg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0" y="1431925"/>
            <a:ext cx="6858000" cy="5143500"/>
          </a:xfrm>
        </p:spPr>
      </p:pic>
    </p:spTree>
    <p:extLst>
      <p:ext uri="{BB962C8B-B14F-4D97-AF65-F5344CB8AC3E}">
        <p14:creationId xmlns:p14="http://schemas.microsoft.com/office/powerpoint/2010/main" val="6355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Podatak</a:t>
            </a:r>
            <a:r>
              <a:rPr lang="en-US" dirty="0" smtClean="0"/>
              <a:t> I </a:t>
            </a:r>
            <a:r>
              <a:rPr lang="en-US" dirty="0" err="1" smtClean="0"/>
              <a:t>informacija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499127"/>
            <a:ext cx="10796767" cy="4824400"/>
          </a:xfrm>
        </p:spPr>
        <p:txBody>
          <a:bodyPr>
            <a:noAutofit/>
          </a:bodyPr>
          <a:lstStyle/>
          <a:p>
            <a:r>
              <a:rPr lang="en-US" sz="2400" dirty="0" err="1"/>
              <a:t>Podatak</a:t>
            </a:r>
            <a:r>
              <a:rPr lang="en-US" sz="2400" dirty="0"/>
              <a:t> – je </a:t>
            </a:r>
            <a:r>
              <a:rPr lang="en-US" sz="2400" dirty="0" err="1"/>
              <a:t>registrovana</a:t>
            </a:r>
            <a:r>
              <a:rPr lang="en-US" sz="2400" dirty="0"/>
              <a:t> </a:t>
            </a:r>
            <a:r>
              <a:rPr lang="en-US" sz="2400" dirty="0" err="1"/>
              <a:t>činjenica</a:t>
            </a:r>
            <a:r>
              <a:rPr lang="en-US" sz="2400" dirty="0"/>
              <a:t> </a:t>
            </a:r>
            <a:r>
              <a:rPr lang="en-US" sz="2400" dirty="0" err="1"/>
              <a:t>ili</a:t>
            </a:r>
            <a:r>
              <a:rPr lang="en-US" sz="2400" dirty="0"/>
              <a:t> </a:t>
            </a:r>
            <a:r>
              <a:rPr lang="en-US" sz="2400" dirty="0" err="1"/>
              <a:t>događaj</a:t>
            </a:r>
            <a:r>
              <a:rPr lang="en-US" sz="2400" dirty="0"/>
              <a:t> (</a:t>
            </a:r>
            <a:r>
              <a:rPr lang="en-US" sz="2400" dirty="0" err="1"/>
              <a:t>žut</a:t>
            </a:r>
            <a:r>
              <a:rPr lang="en-US" sz="2400" dirty="0"/>
              <a:t>; </a:t>
            </a:r>
            <a:r>
              <a:rPr lang="en-US" sz="2400" dirty="0" err="1"/>
              <a:t>beo</a:t>
            </a:r>
            <a:r>
              <a:rPr lang="en-US" sz="2400" dirty="0"/>
              <a:t>; </a:t>
            </a:r>
            <a:r>
              <a:rPr lang="en-US" sz="2400" dirty="0" err="1"/>
              <a:t>ceo</a:t>
            </a:r>
            <a:r>
              <a:rPr lang="en-US" sz="2400" dirty="0"/>
              <a:t>; 1; F14; 354; $10,50; Car </a:t>
            </a:r>
            <a:r>
              <a:rPr lang="en-US" sz="2400" dirty="0" err="1"/>
              <a:t>Dušan</a:t>
            </a:r>
            <a:r>
              <a:rPr lang="en-US" sz="2400" dirty="0"/>
              <a:t>; </a:t>
            </a:r>
            <a:r>
              <a:rPr lang="en-US" sz="2400" dirty="0" err="1"/>
              <a:t>itd</a:t>
            </a:r>
            <a:r>
              <a:rPr lang="en-US" sz="2400" dirty="0"/>
              <a:t>.). To je, u </a:t>
            </a:r>
            <a:r>
              <a:rPr lang="en-US" sz="2400" dirty="0" err="1"/>
              <a:t>stvari</a:t>
            </a:r>
            <a:r>
              <a:rPr lang="en-US" sz="2400" dirty="0"/>
              <a:t>, </a:t>
            </a:r>
            <a:r>
              <a:rPr lang="en-US" sz="2400" dirty="0" err="1"/>
              <a:t>činjenica</a:t>
            </a:r>
            <a:r>
              <a:rPr lang="en-US" sz="2400" dirty="0"/>
              <a:t> o </a:t>
            </a:r>
            <a:r>
              <a:rPr lang="en-US" sz="2400" dirty="0" err="1"/>
              <a:t>nekom</a:t>
            </a:r>
            <a:r>
              <a:rPr lang="en-US" sz="2400" dirty="0"/>
              <a:t> </a:t>
            </a:r>
            <a:r>
              <a:rPr lang="en-US" sz="2400" dirty="0" err="1"/>
              <a:t>segmentu</a:t>
            </a:r>
            <a:r>
              <a:rPr lang="en-US" sz="2400" dirty="0"/>
              <a:t> </a:t>
            </a:r>
            <a:r>
              <a:rPr lang="en-US" sz="2400" dirty="0" err="1"/>
              <a:t>realnog</a:t>
            </a:r>
            <a:r>
              <a:rPr lang="en-US" sz="2400" dirty="0"/>
              <a:t> </a:t>
            </a:r>
            <a:r>
              <a:rPr lang="en-US" sz="2400" dirty="0" err="1"/>
              <a:t>sveta</a:t>
            </a:r>
            <a:r>
              <a:rPr lang="en-US" sz="2400" dirty="0"/>
              <a:t> </a:t>
            </a:r>
            <a:r>
              <a:rPr lang="en-US" sz="2400" dirty="0" err="1"/>
              <a:t>koju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</a:t>
            </a:r>
            <a:r>
              <a:rPr lang="en-US" sz="2400" dirty="0" err="1"/>
              <a:t>čuvati</a:t>
            </a:r>
            <a:r>
              <a:rPr lang="en-US" sz="2400" dirty="0"/>
              <a:t> u </a:t>
            </a:r>
            <a:r>
              <a:rPr lang="en-US" sz="2400" dirty="0" err="1"/>
              <a:t>elektronskom</a:t>
            </a:r>
            <a:r>
              <a:rPr lang="en-US" sz="2400" dirty="0"/>
              <a:t> </a:t>
            </a:r>
            <a:r>
              <a:rPr lang="en-US" sz="2400" dirty="0" err="1"/>
              <a:t>obliku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duži</a:t>
            </a:r>
            <a:r>
              <a:rPr lang="en-US" sz="2400" dirty="0"/>
              <a:t> </a:t>
            </a:r>
            <a:r>
              <a:rPr lang="en-US" sz="2400" dirty="0" err="1"/>
              <a:t>vremenski</a:t>
            </a:r>
            <a:r>
              <a:rPr lang="en-US" sz="2400" dirty="0"/>
              <a:t> period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koja</a:t>
            </a:r>
            <a:r>
              <a:rPr lang="en-US" sz="2400" dirty="0"/>
              <a:t> </a:t>
            </a:r>
            <a:r>
              <a:rPr lang="en-US" sz="2400" dirty="0" err="1"/>
              <a:t>ima</a:t>
            </a:r>
            <a:r>
              <a:rPr lang="en-US" sz="2400" dirty="0"/>
              <a:t> </a:t>
            </a:r>
            <a:r>
              <a:rPr lang="en-US" sz="2400" dirty="0" err="1"/>
              <a:t>značenje</a:t>
            </a:r>
            <a:r>
              <a:rPr lang="en-US" sz="2400" dirty="0"/>
              <a:t>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en-US" sz="2400" dirty="0" err="1"/>
              <a:t>korisnike</a:t>
            </a:r>
            <a:r>
              <a:rPr lang="en-US" sz="2400" dirty="0"/>
              <a:t> </a:t>
            </a:r>
            <a:r>
              <a:rPr lang="en-US" sz="2400" dirty="0" err="1"/>
              <a:t>baze</a:t>
            </a:r>
            <a:r>
              <a:rPr lang="en-US" sz="2400" dirty="0"/>
              <a:t> </a:t>
            </a:r>
            <a:r>
              <a:rPr lang="en-US" sz="2400" dirty="0" err="1"/>
              <a:t>podataka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Informacija</a:t>
            </a:r>
            <a:r>
              <a:rPr lang="en-US" sz="2400" dirty="0"/>
              <a:t> – je </a:t>
            </a:r>
            <a:r>
              <a:rPr lang="en-US" sz="2400" dirty="0" err="1"/>
              <a:t>obrađeni</a:t>
            </a:r>
            <a:r>
              <a:rPr lang="en-US" sz="2400" dirty="0"/>
              <a:t> </a:t>
            </a:r>
            <a:r>
              <a:rPr lang="en-US" sz="2400" dirty="0" err="1"/>
              <a:t>podatak</a:t>
            </a:r>
            <a:r>
              <a:rPr lang="en-US" sz="2400" dirty="0"/>
              <a:t>. </a:t>
            </a:r>
            <a:r>
              <a:rPr lang="en-US" sz="2400" dirty="0" err="1"/>
              <a:t>Za</a:t>
            </a:r>
            <a:r>
              <a:rPr lang="en-US" sz="2400" dirty="0"/>
              <a:t> </a:t>
            </a:r>
            <a:r>
              <a:rPr lang="en-US" sz="2400" dirty="0" err="1"/>
              <a:t>informaciju</a:t>
            </a:r>
            <a:r>
              <a:rPr lang="en-US" sz="2400" dirty="0"/>
              <a:t> je </a:t>
            </a:r>
            <a:r>
              <a:rPr lang="en-US" sz="2400" dirty="0" err="1"/>
              <a:t>bitno</a:t>
            </a:r>
            <a:r>
              <a:rPr lang="en-US" sz="2400" dirty="0"/>
              <a:t> da </a:t>
            </a:r>
            <a:r>
              <a:rPr lang="en-US" sz="2400" dirty="0" err="1"/>
              <a:t>bude</a:t>
            </a:r>
            <a:r>
              <a:rPr lang="en-US" sz="2400" dirty="0"/>
              <a:t> </a:t>
            </a:r>
            <a:r>
              <a:rPr lang="en-US" sz="2400" dirty="0" err="1"/>
              <a:t>jasna</a:t>
            </a:r>
            <a:r>
              <a:rPr lang="en-US" sz="2400" dirty="0"/>
              <a:t>, </a:t>
            </a:r>
            <a:r>
              <a:rPr lang="en-US" sz="2400" dirty="0" err="1"/>
              <a:t>tačna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pravovremena</a:t>
            </a:r>
            <a:r>
              <a:rPr lang="en-US" sz="2400" dirty="0"/>
              <a:t>. </a:t>
            </a:r>
            <a:r>
              <a:rPr lang="en-US" sz="2400" dirty="0" err="1"/>
              <a:t>Tako</a:t>
            </a:r>
            <a:r>
              <a:rPr lang="en-US" sz="2400" dirty="0"/>
              <a:t> bi </a:t>
            </a:r>
            <a:r>
              <a:rPr lang="en-US" sz="2400" dirty="0" err="1"/>
              <a:t>rečenica</a:t>
            </a:r>
            <a:r>
              <a:rPr lang="en-US" sz="2400" dirty="0"/>
              <a:t>: "Danas je </a:t>
            </a:r>
            <a:r>
              <a:rPr lang="en-US" sz="2400" dirty="0" err="1"/>
              <a:t>naša</a:t>
            </a:r>
            <a:r>
              <a:rPr lang="en-US" sz="2400" dirty="0"/>
              <a:t> firma </a:t>
            </a:r>
            <a:r>
              <a:rPr lang="en-US" sz="2400" dirty="0" err="1"/>
              <a:t>ostvarila</a:t>
            </a:r>
            <a:r>
              <a:rPr lang="en-US" sz="2400" dirty="0"/>
              <a:t> </a:t>
            </a:r>
            <a:r>
              <a:rPr lang="en-US" sz="2400" dirty="0" err="1"/>
              <a:t>promet</a:t>
            </a:r>
            <a:r>
              <a:rPr lang="en-US" sz="2400" dirty="0"/>
              <a:t> u </a:t>
            </a:r>
            <a:r>
              <a:rPr lang="en-US" sz="2400" dirty="0" err="1"/>
              <a:t>iznosu</a:t>
            </a:r>
            <a:r>
              <a:rPr lang="en-US" sz="2400" dirty="0"/>
              <a:t> od $5000 </a:t>
            </a:r>
            <a:r>
              <a:rPr lang="en-US" sz="2400" dirty="0" err="1"/>
              <a:t>sa</a:t>
            </a:r>
            <a:r>
              <a:rPr lang="en-US" sz="2400" dirty="0"/>
              <a:t> </a:t>
            </a:r>
            <a:r>
              <a:rPr lang="en-US" sz="2400" dirty="0" err="1"/>
              <a:t>zaradom</a:t>
            </a:r>
            <a:r>
              <a:rPr lang="en-US" sz="2400" dirty="0"/>
              <a:t> od $320" </a:t>
            </a:r>
            <a:r>
              <a:rPr lang="en-US" sz="2400" dirty="0" err="1"/>
              <a:t>bila</a:t>
            </a:r>
            <a:r>
              <a:rPr lang="en-US" sz="2400" dirty="0"/>
              <a:t> </a:t>
            </a:r>
            <a:r>
              <a:rPr lang="en-US" sz="2400" dirty="0" err="1"/>
              <a:t>informacija</a:t>
            </a:r>
            <a:r>
              <a:rPr lang="en-US" sz="2400" dirty="0"/>
              <a:t>, </a:t>
            </a:r>
            <a:r>
              <a:rPr lang="en-US" sz="2400" dirty="0" err="1"/>
              <a:t>ako</a:t>
            </a:r>
            <a:r>
              <a:rPr lang="en-US" sz="2400" dirty="0"/>
              <a:t> </a:t>
            </a:r>
            <a:r>
              <a:rPr lang="en-US" sz="2400" dirty="0" err="1"/>
              <a:t>nas</a:t>
            </a:r>
            <a:r>
              <a:rPr lang="en-US" sz="2400" dirty="0"/>
              <a:t> </a:t>
            </a:r>
            <a:r>
              <a:rPr lang="en-US" sz="2400" dirty="0" err="1"/>
              <a:t>obaveštava</a:t>
            </a:r>
            <a:r>
              <a:rPr lang="en-US" sz="2400" dirty="0"/>
              <a:t> o </a:t>
            </a:r>
            <a:r>
              <a:rPr lang="en-US" sz="2400" dirty="0" err="1"/>
              <a:t>nečem</a:t>
            </a:r>
            <a:r>
              <a:rPr lang="en-US" sz="2400" dirty="0"/>
              <a:t> </a:t>
            </a:r>
            <a:r>
              <a:rPr lang="en-US" sz="2400" dirty="0" err="1"/>
              <a:t>što</a:t>
            </a:r>
            <a:r>
              <a:rPr lang="en-US" sz="2400" dirty="0"/>
              <a:t> </a:t>
            </a:r>
            <a:r>
              <a:rPr lang="en-US" sz="2400" dirty="0" err="1"/>
              <a:t>nismo</a:t>
            </a:r>
            <a:r>
              <a:rPr lang="en-US" sz="2400" dirty="0"/>
              <a:t> </a:t>
            </a:r>
            <a:r>
              <a:rPr lang="en-US" sz="2400" dirty="0" err="1" smtClean="0"/>
              <a:t>znali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8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421</TotalTime>
  <Words>1544</Words>
  <Application>Microsoft Office PowerPoint</Application>
  <PresentationFormat>Widescreen</PresentationFormat>
  <Paragraphs>162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Century Gothic</vt:lpstr>
      <vt:lpstr>Georgia</vt:lpstr>
      <vt:lpstr>Times New Roman</vt:lpstr>
      <vt:lpstr>Trebuchet MS</vt:lpstr>
      <vt:lpstr>Wingdings 3</vt:lpstr>
      <vt:lpstr>Ion</vt:lpstr>
      <vt:lpstr>Osnovi  baza podataka</vt:lpstr>
      <vt:lpstr>Pojam baza podataka</vt:lpstr>
      <vt:lpstr>Tipovi baza podataka</vt:lpstr>
      <vt:lpstr>Kako su izgledale baze podataka pre 20 godina?</vt:lpstr>
      <vt:lpstr>Zašto baze podataka?</vt:lpstr>
      <vt:lpstr>Gde još koristimo baze podataka?</vt:lpstr>
      <vt:lpstr>IMDB.COM</vt:lpstr>
      <vt:lpstr>Picasa</vt:lpstr>
      <vt:lpstr>Podatak I informacija</vt:lpstr>
      <vt:lpstr>Koncepcija baza podataka</vt:lpstr>
      <vt:lpstr>PRIMER 1. različiti  pogledi  na podatke (Raspored časova) </vt:lpstr>
      <vt:lpstr>Model baze podataka</vt:lpstr>
      <vt:lpstr>Osnovna svojstva baza podataka</vt:lpstr>
      <vt:lpstr>Osnovni pojmovi i definicije</vt:lpstr>
      <vt:lpstr>Sistem za upravljanje bazom podataka</vt:lpstr>
      <vt:lpstr>Predstavnici DBMS</vt:lpstr>
      <vt:lpstr>PowerPoint Presentation</vt:lpstr>
      <vt:lpstr>PowerPoint Presentation</vt:lpstr>
      <vt:lpstr>SISTEM</vt:lpstr>
      <vt:lpstr>ODNOS REALNOG SISTEMA I INFORMACIONOG SISTEMA</vt:lpstr>
      <vt:lpstr>Prvi korak u projektovanju baze</vt:lpstr>
      <vt:lpstr>Drugi korak u projektovanju baze</vt:lpstr>
      <vt:lpstr>Treći korak u projektovanju baze</vt:lpstr>
      <vt:lpstr>Informacioni sistemi</vt:lpstr>
      <vt:lpstr>Informacioni sistem </vt:lpstr>
      <vt:lpstr>Sastavni delovi informacionog sistema</vt:lpstr>
      <vt:lpstr>Hardver</vt:lpstr>
      <vt:lpstr>Softver</vt:lpstr>
      <vt:lpstr>Telekomunikacije</vt:lpstr>
      <vt:lpstr>Ljudski resursi</vt:lpstr>
      <vt:lpstr>Ljudski resursi</vt:lpstr>
      <vt:lpstr>Ljudski resursi</vt:lpstr>
      <vt:lpstr>Šematski prikaz IS </vt:lpstr>
      <vt:lpstr>Termini sa šeme</vt:lpstr>
      <vt:lpstr>Termini sa šeme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Pojam baza podataka</dc:title>
  <dc:creator>Marija</dc:creator>
  <cp:lastModifiedBy>Marija</cp:lastModifiedBy>
  <cp:revision>15</cp:revision>
  <dcterms:created xsi:type="dcterms:W3CDTF">2019-09-03T15:48:03Z</dcterms:created>
  <dcterms:modified xsi:type="dcterms:W3CDTF">2019-09-03T22:49:41Z</dcterms:modified>
</cp:coreProperties>
</file>